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8"/>
  </p:notesMasterIdLst>
  <p:sldIdLst>
    <p:sldId id="790" r:id="rId2"/>
    <p:sldId id="567" r:id="rId3"/>
    <p:sldId id="686" r:id="rId4"/>
    <p:sldId id="687" r:id="rId5"/>
    <p:sldId id="752" r:id="rId6"/>
    <p:sldId id="753" r:id="rId7"/>
    <p:sldId id="755" r:id="rId8"/>
    <p:sldId id="754" r:id="rId9"/>
    <p:sldId id="748" r:id="rId10"/>
    <p:sldId id="756" r:id="rId11"/>
    <p:sldId id="757" r:id="rId12"/>
    <p:sldId id="758" r:id="rId13"/>
    <p:sldId id="759" r:id="rId14"/>
    <p:sldId id="760" r:id="rId15"/>
    <p:sldId id="761" r:id="rId16"/>
    <p:sldId id="762" r:id="rId17"/>
    <p:sldId id="764" r:id="rId18"/>
    <p:sldId id="765" r:id="rId19"/>
    <p:sldId id="767" r:id="rId20"/>
    <p:sldId id="768" r:id="rId21"/>
    <p:sldId id="706" r:id="rId22"/>
    <p:sldId id="769" r:id="rId23"/>
    <p:sldId id="770" r:id="rId24"/>
    <p:sldId id="771" r:id="rId25"/>
    <p:sldId id="772" r:id="rId26"/>
    <p:sldId id="776" r:id="rId27"/>
    <p:sldId id="773" r:id="rId28"/>
    <p:sldId id="774" r:id="rId29"/>
    <p:sldId id="777" r:id="rId30"/>
    <p:sldId id="775" r:id="rId31"/>
    <p:sldId id="778" r:id="rId32"/>
    <p:sldId id="779" r:id="rId33"/>
    <p:sldId id="780" r:id="rId34"/>
    <p:sldId id="781" r:id="rId35"/>
    <p:sldId id="749" r:id="rId36"/>
    <p:sldId id="710" r:id="rId37"/>
    <p:sldId id="713" r:id="rId38"/>
    <p:sldId id="782" r:id="rId39"/>
    <p:sldId id="783" r:id="rId40"/>
    <p:sldId id="784" r:id="rId41"/>
    <p:sldId id="785" r:id="rId42"/>
    <p:sldId id="786" r:id="rId43"/>
    <p:sldId id="787" r:id="rId44"/>
    <p:sldId id="788" r:id="rId45"/>
    <p:sldId id="789" r:id="rId46"/>
    <p:sldId id="514" r:id="rId47"/>
  </p:sldIdLst>
  <p:sldSz cx="12192000" cy="6858000"/>
  <p:notesSz cx="6858000" cy="9144000"/>
  <p:embeddedFontLst>
    <p:embeddedFont>
      <p:font typeface="等线" panose="02010600030101010101" charset="-122"/>
      <p:regular r:id="rId49"/>
      <p:bold r:id="rId50"/>
    </p:embeddedFont>
    <p:embeddedFont>
      <p:font typeface="微软雅黑" panose="020B0503020204020204" pitchFamily="34" charset="-122"/>
      <p:regular r:id="rId51"/>
      <p:bold r:id="rId52"/>
    </p:embeddedFont>
  </p:embeddedFontLst>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1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309"/>
    <a:srgbClr val="600000"/>
    <a:srgbClr val="F7C7C7"/>
    <a:srgbClr val="FAF1E6"/>
    <a:srgbClr val="FFE699"/>
    <a:srgbClr val="4D5E72"/>
    <a:srgbClr val="F07474"/>
    <a:srgbClr val="B4B0A4"/>
    <a:srgbClr val="00B0F0"/>
    <a:srgbClr val="67397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8" autoAdjust="0"/>
    <p:restoredTop sz="96285" autoAdjust="0"/>
  </p:normalViewPr>
  <p:slideViewPr>
    <p:cSldViewPr snapToGrid="0">
      <p:cViewPr>
        <p:scale>
          <a:sx n="66" d="100"/>
          <a:sy n="66" d="100"/>
        </p:scale>
        <p:origin x="-164" y="-64"/>
      </p:cViewPr>
      <p:guideLst>
        <p:guide orient="horz" pos="2160"/>
        <p:guide pos="3817"/>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BD35F-E6F1-4388-A79B-89786729653F}" type="datetimeFigureOut">
              <a:rPr lang="zh-CN" altLang="en-US" smtClean="0"/>
              <a:t>2019-1-15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42D1E-6B5D-423E-88B7-70BECBEF8041}" type="slidenum">
              <a:rPr lang="zh-CN" altLang="en-US" smtClean="0"/>
              <a:t>‹#›</a:t>
            </a:fld>
            <a:endParaRPr lang="zh-CN" altLang="en-US"/>
          </a:p>
        </p:txBody>
      </p:sp>
    </p:spTree>
    <p:extLst>
      <p:ext uri="{BB962C8B-B14F-4D97-AF65-F5344CB8AC3E}">
        <p14:creationId xmlns:p14="http://schemas.microsoft.com/office/powerpoint/2010/main" val="43181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842D1E-6B5D-423E-88B7-70BECBEF8041}" type="slidenum">
              <a:rPr lang="zh-CN" altLang="en-US" smtClean="0"/>
              <a:t>1</a:t>
            </a:fld>
            <a:endParaRPr lang="zh-CN" altLang="en-US"/>
          </a:p>
        </p:txBody>
      </p:sp>
    </p:spTree>
    <p:extLst>
      <p:ext uri="{BB962C8B-B14F-4D97-AF65-F5344CB8AC3E}">
        <p14:creationId xmlns:p14="http://schemas.microsoft.com/office/powerpoint/2010/main" val="68778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10</a:t>
            </a:fld>
            <a:endParaRPr lang="zh-CN" altLang="en-US"/>
          </a:p>
        </p:txBody>
      </p:sp>
    </p:spTree>
    <p:extLst>
      <p:ext uri="{BB962C8B-B14F-4D97-AF65-F5344CB8AC3E}">
        <p14:creationId xmlns:p14="http://schemas.microsoft.com/office/powerpoint/2010/main" val="174118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11</a:t>
            </a:fld>
            <a:endParaRPr lang="zh-CN" altLang="en-US"/>
          </a:p>
        </p:txBody>
      </p:sp>
    </p:spTree>
    <p:extLst>
      <p:ext uri="{BB962C8B-B14F-4D97-AF65-F5344CB8AC3E}">
        <p14:creationId xmlns:p14="http://schemas.microsoft.com/office/powerpoint/2010/main" val="128036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12</a:t>
            </a:fld>
            <a:endParaRPr lang="zh-CN" altLang="en-US"/>
          </a:p>
        </p:txBody>
      </p:sp>
    </p:spTree>
    <p:extLst>
      <p:ext uri="{BB962C8B-B14F-4D97-AF65-F5344CB8AC3E}">
        <p14:creationId xmlns:p14="http://schemas.microsoft.com/office/powerpoint/2010/main" val="1199093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13</a:t>
            </a:fld>
            <a:endParaRPr lang="zh-CN" altLang="en-US"/>
          </a:p>
        </p:txBody>
      </p:sp>
    </p:spTree>
    <p:extLst>
      <p:ext uri="{BB962C8B-B14F-4D97-AF65-F5344CB8AC3E}">
        <p14:creationId xmlns:p14="http://schemas.microsoft.com/office/powerpoint/2010/main" val="1240392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14</a:t>
            </a:fld>
            <a:endParaRPr lang="zh-CN" altLang="en-US"/>
          </a:p>
        </p:txBody>
      </p:sp>
    </p:spTree>
    <p:extLst>
      <p:ext uri="{BB962C8B-B14F-4D97-AF65-F5344CB8AC3E}">
        <p14:creationId xmlns:p14="http://schemas.microsoft.com/office/powerpoint/2010/main" val="5433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15</a:t>
            </a:fld>
            <a:endParaRPr lang="zh-CN" altLang="en-US"/>
          </a:p>
        </p:txBody>
      </p:sp>
    </p:spTree>
    <p:extLst>
      <p:ext uri="{BB962C8B-B14F-4D97-AF65-F5344CB8AC3E}">
        <p14:creationId xmlns:p14="http://schemas.microsoft.com/office/powerpoint/2010/main" val="270523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16</a:t>
            </a:fld>
            <a:endParaRPr lang="zh-CN" altLang="en-US"/>
          </a:p>
        </p:txBody>
      </p:sp>
    </p:spTree>
    <p:extLst>
      <p:ext uri="{BB962C8B-B14F-4D97-AF65-F5344CB8AC3E}">
        <p14:creationId xmlns:p14="http://schemas.microsoft.com/office/powerpoint/2010/main" val="179322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17</a:t>
            </a:fld>
            <a:endParaRPr lang="zh-CN" altLang="en-US"/>
          </a:p>
        </p:txBody>
      </p:sp>
    </p:spTree>
    <p:extLst>
      <p:ext uri="{BB962C8B-B14F-4D97-AF65-F5344CB8AC3E}">
        <p14:creationId xmlns:p14="http://schemas.microsoft.com/office/powerpoint/2010/main" val="223461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18</a:t>
            </a:fld>
            <a:endParaRPr lang="zh-CN" altLang="en-US"/>
          </a:p>
        </p:txBody>
      </p:sp>
    </p:spTree>
    <p:extLst>
      <p:ext uri="{BB962C8B-B14F-4D97-AF65-F5344CB8AC3E}">
        <p14:creationId xmlns:p14="http://schemas.microsoft.com/office/powerpoint/2010/main" val="320460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19</a:t>
            </a:fld>
            <a:endParaRPr lang="zh-CN" altLang="en-US"/>
          </a:p>
        </p:txBody>
      </p:sp>
    </p:spTree>
    <p:extLst>
      <p:ext uri="{BB962C8B-B14F-4D97-AF65-F5344CB8AC3E}">
        <p14:creationId xmlns:p14="http://schemas.microsoft.com/office/powerpoint/2010/main" val="426060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a:t>
            </a:fld>
            <a:endParaRPr lang="zh-CN" altLang="en-US"/>
          </a:p>
        </p:txBody>
      </p:sp>
    </p:spTree>
    <p:extLst>
      <p:ext uri="{BB962C8B-B14F-4D97-AF65-F5344CB8AC3E}">
        <p14:creationId xmlns:p14="http://schemas.microsoft.com/office/powerpoint/2010/main" val="4092323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20</a:t>
            </a:fld>
            <a:endParaRPr lang="zh-CN" altLang="en-US"/>
          </a:p>
        </p:txBody>
      </p:sp>
    </p:spTree>
    <p:extLst>
      <p:ext uri="{BB962C8B-B14F-4D97-AF65-F5344CB8AC3E}">
        <p14:creationId xmlns:p14="http://schemas.microsoft.com/office/powerpoint/2010/main" val="20211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21</a:t>
            </a:fld>
            <a:endParaRPr lang="zh-CN" altLang="en-US"/>
          </a:p>
        </p:txBody>
      </p:sp>
    </p:spTree>
    <p:extLst>
      <p:ext uri="{BB962C8B-B14F-4D97-AF65-F5344CB8AC3E}">
        <p14:creationId xmlns:p14="http://schemas.microsoft.com/office/powerpoint/2010/main" val="4073391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22</a:t>
            </a:fld>
            <a:endParaRPr lang="zh-CN" altLang="en-US"/>
          </a:p>
        </p:txBody>
      </p:sp>
    </p:spTree>
    <p:extLst>
      <p:ext uri="{BB962C8B-B14F-4D97-AF65-F5344CB8AC3E}">
        <p14:creationId xmlns:p14="http://schemas.microsoft.com/office/powerpoint/2010/main" val="2423006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23</a:t>
            </a:fld>
            <a:endParaRPr lang="zh-CN" altLang="en-US"/>
          </a:p>
        </p:txBody>
      </p:sp>
    </p:spTree>
    <p:extLst>
      <p:ext uri="{BB962C8B-B14F-4D97-AF65-F5344CB8AC3E}">
        <p14:creationId xmlns:p14="http://schemas.microsoft.com/office/powerpoint/2010/main" val="4129458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24</a:t>
            </a:fld>
            <a:endParaRPr lang="zh-CN" altLang="en-US"/>
          </a:p>
        </p:txBody>
      </p:sp>
    </p:spTree>
    <p:extLst>
      <p:ext uri="{BB962C8B-B14F-4D97-AF65-F5344CB8AC3E}">
        <p14:creationId xmlns:p14="http://schemas.microsoft.com/office/powerpoint/2010/main" val="1456037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25</a:t>
            </a:fld>
            <a:endParaRPr lang="zh-CN" altLang="en-US"/>
          </a:p>
        </p:txBody>
      </p:sp>
    </p:spTree>
    <p:extLst>
      <p:ext uri="{BB962C8B-B14F-4D97-AF65-F5344CB8AC3E}">
        <p14:creationId xmlns:p14="http://schemas.microsoft.com/office/powerpoint/2010/main" val="424789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26</a:t>
            </a:fld>
            <a:endParaRPr lang="zh-CN" altLang="en-US"/>
          </a:p>
        </p:txBody>
      </p:sp>
    </p:spTree>
    <p:extLst>
      <p:ext uri="{BB962C8B-B14F-4D97-AF65-F5344CB8AC3E}">
        <p14:creationId xmlns:p14="http://schemas.microsoft.com/office/powerpoint/2010/main" val="699406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27</a:t>
            </a:fld>
            <a:endParaRPr lang="zh-CN" altLang="en-US"/>
          </a:p>
        </p:txBody>
      </p:sp>
    </p:spTree>
    <p:extLst>
      <p:ext uri="{BB962C8B-B14F-4D97-AF65-F5344CB8AC3E}">
        <p14:creationId xmlns:p14="http://schemas.microsoft.com/office/powerpoint/2010/main" val="288009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28</a:t>
            </a:fld>
            <a:endParaRPr lang="zh-CN" altLang="en-US"/>
          </a:p>
        </p:txBody>
      </p:sp>
    </p:spTree>
    <p:extLst>
      <p:ext uri="{BB962C8B-B14F-4D97-AF65-F5344CB8AC3E}">
        <p14:creationId xmlns:p14="http://schemas.microsoft.com/office/powerpoint/2010/main" val="328462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29</a:t>
            </a:fld>
            <a:endParaRPr lang="zh-CN" altLang="en-US"/>
          </a:p>
        </p:txBody>
      </p:sp>
    </p:spTree>
    <p:extLst>
      <p:ext uri="{BB962C8B-B14F-4D97-AF65-F5344CB8AC3E}">
        <p14:creationId xmlns:p14="http://schemas.microsoft.com/office/powerpoint/2010/main" val="99416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a:t>
            </a:fld>
            <a:endParaRPr lang="zh-CN" altLang="en-US"/>
          </a:p>
        </p:txBody>
      </p:sp>
    </p:spTree>
    <p:extLst>
      <p:ext uri="{BB962C8B-B14F-4D97-AF65-F5344CB8AC3E}">
        <p14:creationId xmlns:p14="http://schemas.microsoft.com/office/powerpoint/2010/main" val="3454043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30</a:t>
            </a:fld>
            <a:endParaRPr lang="zh-CN" altLang="en-US"/>
          </a:p>
        </p:txBody>
      </p:sp>
    </p:spTree>
    <p:extLst>
      <p:ext uri="{BB962C8B-B14F-4D97-AF65-F5344CB8AC3E}">
        <p14:creationId xmlns:p14="http://schemas.microsoft.com/office/powerpoint/2010/main" val="3195864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31</a:t>
            </a:fld>
            <a:endParaRPr lang="zh-CN" altLang="en-US"/>
          </a:p>
        </p:txBody>
      </p:sp>
    </p:spTree>
    <p:extLst>
      <p:ext uri="{BB962C8B-B14F-4D97-AF65-F5344CB8AC3E}">
        <p14:creationId xmlns:p14="http://schemas.microsoft.com/office/powerpoint/2010/main" val="2790346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32</a:t>
            </a:fld>
            <a:endParaRPr lang="zh-CN" altLang="en-US"/>
          </a:p>
        </p:txBody>
      </p:sp>
    </p:spTree>
    <p:extLst>
      <p:ext uri="{BB962C8B-B14F-4D97-AF65-F5344CB8AC3E}">
        <p14:creationId xmlns:p14="http://schemas.microsoft.com/office/powerpoint/2010/main" val="2809317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33</a:t>
            </a:fld>
            <a:endParaRPr lang="zh-CN" altLang="en-US"/>
          </a:p>
        </p:txBody>
      </p:sp>
    </p:spTree>
    <p:extLst>
      <p:ext uri="{BB962C8B-B14F-4D97-AF65-F5344CB8AC3E}">
        <p14:creationId xmlns:p14="http://schemas.microsoft.com/office/powerpoint/2010/main" val="4099322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34</a:t>
            </a:fld>
            <a:endParaRPr lang="zh-CN" altLang="en-US"/>
          </a:p>
        </p:txBody>
      </p:sp>
    </p:spTree>
    <p:extLst>
      <p:ext uri="{BB962C8B-B14F-4D97-AF65-F5344CB8AC3E}">
        <p14:creationId xmlns:p14="http://schemas.microsoft.com/office/powerpoint/2010/main" val="24819966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35</a:t>
            </a:fld>
            <a:endParaRPr lang="zh-CN" altLang="en-US"/>
          </a:p>
        </p:txBody>
      </p:sp>
    </p:spTree>
    <p:extLst>
      <p:ext uri="{BB962C8B-B14F-4D97-AF65-F5344CB8AC3E}">
        <p14:creationId xmlns:p14="http://schemas.microsoft.com/office/powerpoint/2010/main" val="203916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36</a:t>
            </a:fld>
            <a:endParaRPr lang="zh-CN" altLang="en-US"/>
          </a:p>
        </p:txBody>
      </p:sp>
    </p:spTree>
    <p:extLst>
      <p:ext uri="{BB962C8B-B14F-4D97-AF65-F5344CB8AC3E}">
        <p14:creationId xmlns:p14="http://schemas.microsoft.com/office/powerpoint/2010/main" val="883638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37</a:t>
            </a:fld>
            <a:endParaRPr lang="zh-CN" altLang="en-US"/>
          </a:p>
        </p:txBody>
      </p:sp>
    </p:spTree>
    <p:extLst>
      <p:ext uri="{BB962C8B-B14F-4D97-AF65-F5344CB8AC3E}">
        <p14:creationId xmlns:p14="http://schemas.microsoft.com/office/powerpoint/2010/main" val="2091150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38</a:t>
            </a:fld>
            <a:endParaRPr lang="zh-CN" altLang="en-US"/>
          </a:p>
        </p:txBody>
      </p:sp>
    </p:spTree>
    <p:extLst>
      <p:ext uri="{BB962C8B-B14F-4D97-AF65-F5344CB8AC3E}">
        <p14:creationId xmlns:p14="http://schemas.microsoft.com/office/powerpoint/2010/main" val="4046507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39</a:t>
            </a:fld>
            <a:endParaRPr lang="zh-CN" altLang="en-US"/>
          </a:p>
        </p:txBody>
      </p:sp>
    </p:spTree>
    <p:extLst>
      <p:ext uri="{BB962C8B-B14F-4D97-AF65-F5344CB8AC3E}">
        <p14:creationId xmlns:p14="http://schemas.microsoft.com/office/powerpoint/2010/main" val="248521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a:t>
            </a:fld>
            <a:endParaRPr lang="zh-CN" altLang="en-US"/>
          </a:p>
        </p:txBody>
      </p:sp>
    </p:spTree>
    <p:extLst>
      <p:ext uri="{BB962C8B-B14F-4D97-AF65-F5344CB8AC3E}">
        <p14:creationId xmlns:p14="http://schemas.microsoft.com/office/powerpoint/2010/main" val="2134891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40</a:t>
            </a:fld>
            <a:endParaRPr lang="zh-CN" altLang="en-US"/>
          </a:p>
        </p:txBody>
      </p:sp>
    </p:spTree>
    <p:extLst>
      <p:ext uri="{BB962C8B-B14F-4D97-AF65-F5344CB8AC3E}">
        <p14:creationId xmlns:p14="http://schemas.microsoft.com/office/powerpoint/2010/main" val="4126468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41</a:t>
            </a:fld>
            <a:endParaRPr lang="zh-CN" altLang="en-US"/>
          </a:p>
        </p:txBody>
      </p:sp>
    </p:spTree>
    <p:extLst>
      <p:ext uri="{BB962C8B-B14F-4D97-AF65-F5344CB8AC3E}">
        <p14:creationId xmlns:p14="http://schemas.microsoft.com/office/powerpoint/2010/main" val="3133098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42</a:t>
            </a:fld>
            <a:endParaRPr lang="zh-CN" altLang="en-US"/>
          </a:p>
        </p:txBody>
      </p:sp>
    </p:spTree>
    <p:extLst>
      <p:ext uri="{BB962C8B-B14F-4D97-AF65-F5344CB8AC3E}">
        <p14:creationId xmlns:p14="http://schemas.microsoft.com/office/powerpoint/2010/main" val="1310975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43</a:t>
            </a:fld>
            <a:endParaRPr lang="zh-CN" altLang="en-US"/>
          </a:p>
        </p:txBody>
      </p:sp>
    </p:spTree>
    <p:extLst>
      <p:ext uri="{BB962C8B-B14F-4D97-AF65-F5344CB8AC3E}">
        <p14:creationId xmlns:p14="http://schemas.microsoft.com/office/powerpoint/2010/main" val="2027296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44</a:t>
            </a:fld>
            <a:endParaRPr lang="zh-CN" altLang="en-US"/>
          </a:p>
        </p:txBody>
      </p:sp>
    </p:spTree>
    <p:extLst>
      <p:ext uri="{BB962C8B-B14F-4D97-AF65-F5344CB8AC3E}">
        <p14:creationId xmlns:p14="http://schemas.microsoft.com/office/powerpoint/2010/main" val="3409611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45</a:t>
            </a:fld>
            <a:endParaRPr lang="zh-CN" altLang="en-US"/>
          </a:p>
        </p:txBody>
      </p:sp>
    </p:spTree>
    <p:extLst>
      <p:ext uri="{BB962C8B-B14F-4D97-AF65-F5344CB8AC3E}">
        <p14:creationId xmlns:p14="http://schemas.microsoft.com/office/powerpoint/2010/main" val="2591866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46</a:t>
            </a:fld>
            <a:endParaRPr lang="zh-CN" altLang="en-US"/>
          </a:p>
        </p:txBody>
      </p:sp>
    </p:spTree>
    <p:extLst>
      <p:ext uri="{BB962C8B-B14F-4D97-AF65-F5344CB8AC3E}">
        <p14:creationId xmlns:p14="http://schemas.microsoft.com/office/powerpoint/2010/main" val="70204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5</a:t>
            </a:fld>
            <a:endParaRPr lang="zh-CN" altLang="en-US"/>
          </a:p>
        </p:txBody>
      </p:sp>
    </p:spTree>
    <p:extLst>
      <p:ext uri="{BB962C8B-B14F-4D97-AF65-F5344CB8AC3E}">
        <p14:creationId xmlns:p14="http://schemas.microsoft.com/office/powerpoint/2010/main" val="302291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6</a:t>
            </a:fld>
            <a:endParaRPr lang="zh-CN" altLang="en-US"/>
          </a:p>
        </p:txBody>
      </p:sp>
    </p:spTree>
    <p:extLst>
      <p:ext uri="{BB962C8B-B14F-4D97-AF65-F5344CB8AC3E}">
        <p14:creationId xmlns:p14="http://schemas.microsoft.com/office/powerpoint/2010/main" val="140859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7</a:t>
            </a:fld>
            <a:endParaRPr lang="zh-CN" altLang="en-US"/>
          </a:p>
        </p:txBody>
      </p:sp>
    </p:spTree>
    <p:extLst>
      <p:ext uri="{BB962C8B-B14F-4D97-AF65-F5344CB8AC3E}">
        <p14:creationId xmlns:p14="http://schemas.microsoft.com/office/powerpoint/2010/main" val="136028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8</a:t>
            </a:fld>
            <a:endParaRPr lang="zh-CN" altLang="en-US"/>
          </a:p>
        </p:txBody>
      </p:sp>
    </p:spTree>
    <p:extLst>
      <p:ext uri="{BB962C8B-B14F-4D97-AF65-F5344CB8AC3E}">
        <p14:creationId xmlns:p14="http://schemas.microsoft.com/office/powerpoint/2010/main" val="380878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842D1E-6B5D-423E-88B7-70BECBEF8041}" type="slidenum">
              <a:rPr lang="zh-CN" altLang="en-US" smtClean="0"/>
              <a:t>9</a:t>
            </a:fld>
            <a:endParaRPr lang="zh-CN" altLang="en-US"/>
          </a:p>
        </p:txBody>
      </p:sp>
    </p:spTree>
    <p:extLst>
      <p:ext uri="{BB962C8B-B14F-4D97-AF65-F5344CB8AC3E}">
        <p14:creationId xmlns:p14="http://schemas.microsoft.com/office/powerpoint/2010/main" val="233869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761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9262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xmlns="" id="{605B0C7B-4D02-48A7-89A8-3B665001B856}"/>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sp>
        <p:nvSpPr>
          <p:cNvPr id="9" name="矩形 8"/>
          <p:cNvSpPr/>
          <p:nvPr userDrawn="1"/>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icture 12" descr="未标题-10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435" y="286647"/>
            <a:ext cx="1176384" cy="83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483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6675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113"/>
            <a:ext cx="12192000" cy="6858000"/>
          </a:xfrm>
          <a:prstGeom prst="rect">
            <a:avLst/>
          </a:prstGeom>
        </p:spPr>
      </p:pic>
      <p:sp>
        <p:nvSpPr>
          <p:cNvPr id="9" name="TextBox 8"/>
          <p:cNvSpPr txBox="1"/>
          <p:nvPr userDrawn="1"/>
        </p:nvSpPr>
        <p:spPr>
          <a:xfrm>
            <a:off x="15585018" y="7903253"/>
            <a:ext cx="235962" cy="107722"/>
          </a:xfrm>
          <a:prstGeom prst="rect">
            <a:avLst/>
          </a:prstGeom>
          <a:noFill/>
        </p:spPr>
        <p:txBody>
          <a:bodyPr wrap="none" rtlCol="0">
            <a:spAutoFit/>
          </a:bodyPr>
          <a:lstStyle/>
          <a:p>
            <a:r>
              <a:rPr lang="zh-CN" altLang="en-US" sz="100" dirty="0" smtClean="0">
                <a:solidFill>
                  <a:schemeClr val="bg1">
                    <a:lumMod val="75000"/>
                  </a:schemeClr>
                </a:solidFill>
              </a:rPr>
              <a:t>若素素材</a:t>
            </a:r>
            <a:endParaRPr lang="zh-CN" altLang="en-US" sz="100" dirty="0">
              <a:solidFill>
                <a:schemeClr val="bg1">
                  <a:lumMod val="75000"/>
                </a:schemeClr>
              </a:solidFill>
            </a:endParaRPr>
          </a:p>
        </p:txBody>
      </p:sp>
      <p:sp>
        <p:nvSpPr>
          <p:cNvPr id="10" name="TextBox 9"/>
          <p:cNvSpPr txBox="1"/>
          <p:nvPr userDrawn="1"/>
        </p:nvSpPr>
        <p:spPr>
          <a:xfrm>
            <a:off x="17465574" y="6848887"/>
            <a:ext cx="235962" cy="107722"/>
          </a:xfrm>
          <a:prstGeom prst="rect">
            <a:avLst/>
          </a:prstGeom>
          <a:noFill/>
        </p:spPr>
        <p:txBody>
          <a:bodyPr wrap="none" rtlCol="0">
            <a:spAutoFit/>
          </a:bodyPr>
          <a:lstStyle/>
          <a:p>
            <a:r>
              <a:rPr lang="zh-CN" altLang="en-US" sz="100" dirty="0" smtClean="0">
                <a:solidFill>
                  <a:schemeClr val="bg1">
                    <a:lumMod val="75000"/>
                  </a:schemeClr>
                </a:solidFill>
              </a:rPr>
              <a:t>若素素材</a:t>
            </a:r>
            <a:endParaRPr lang="zh-CN" altLang="en-US" sz="100" dirty="0">
              <a:solidFill>
                <a:schemeClr val="bg1">
                  <a:lumMod val="75000"/>
                </a:schemeClr>
              </a:solidFill>
            </a:endParaRPr>
          </a:p>
        </p:txBody>
      </p:sp>
      <p:sp>
        <p:nvSpPr>
          <p:cNvPr id="11" name="TextBox 10"/>
          <p:cNvSpPr txBox="1"/>
          <p:nvPr userDrawn="1"/>
        </p:nvSpPr>
        <p:spPr>
          <a:xfrm>
            <a:off x="20134879" y="7219467"/>
            <a:ext cx="235962" cy="107722"/>
          </a:xfrm>
          <a:prstGeom prst="rect">
            <a:avLst/>
          </a:prstGeom>
          <a:noFill/>
        </p:spPr>
        <p:txBody>
          <a:bodyPr wrap="none" rtlCol="0">
            <a:spAutoFit/>
          </a:bodyPr>
          <a:lstStyle/>
          <a:p>
            <a:r>
              <a:rPr lang="zh-CN" altLang="en-US" sz="100" dirty="0" smtClean="0">
                <a:solidFill>
                  <a:schemeClr val="bg1">
                    <a:lumMod val="75000"/>
                  </a:schemeClr>
                </a:solidFill>
              </a:rPr>
              <a:t>若素素材</a:t>
            </a:r>
            <a:endParaRPr lang="zh-CN" altLang="en-US" sz="100" dirty="0">
              <a:solidFill>
                <a:schemeClr val="bg1">
                  <a:lumMod val="75000"/>
                </a:schemeClr>
              </a:solidFill>
            </a:endParaRPr>
          </a:p>
        </p:txBody>
      </p:sp>
      <p:sp>
        <p:nvSpPr>
          <p:cNvPr id="14" name="TextBox 13"/>
          <p:cNvSpPr txBox="1"/>
          <p:nvPr userDrawn="1"/>
        </p:nvSpPr>
        <p:spPr>
          <a:xfrm>
            <a:off x="2936667" y="3709664"/>
            <a:ext cx="235962" cy="107722"/>
          </a:xfrm>
          <a:prstGeom prst="rect">
            <a:avLst/>
          </a:prstGeom>
          <a:noFill/>
        </p:spPr>
        <p:txBody>
          <a:bodyPr wrap="none" rtlCol="0">
            <a:spAutoFit/>
          </a:bodyPr>
          <a:lstStyle/>
          <a:p>
            <a:r>
              <a:rPr lang="zh-CN" altLang="en-US" sz="100" dirty="0" smtClean="0">
                <a:solidFill>
                  <a:schemeClr val="accent4">
                    <a:lumMod val="20000"/>
                    <a:lumOff val="80000"/>
                  </a:schemeClr>
                </a:solidFill>
              </a:rPr>
              <a:t>若素素材</a:t>
            </a:r>
            <a:endParaRPr lang="zh-CN" altLang="en-US" sz="100" dirty="0">
              <a:solidFill>
                <a:schemeClr val="accent4">
                  <a:lumMod val="20000"/>
                  <a:lumOff val="80000"/>
                </a:schemeClr>
              </a:solidFill>
            </a:endParaRPr>
          </a:p>
        </p:txBody>
      </p:sp>
      <p:sp>
        <p:nvSpPr>
          <p:cNvPr id="15" name="TextBox 14"/>
          <p:cNvSpPr txBox="1"/>
          <p:nvPr userDrawn="1"/>
        </p:nvSpPr>
        <p:spPr>
          <a:xfrm>
            <a:off x="5188878" y="3053549"/>
            <a:ext cx="235962" cy="107722"/>
          </a:xfrm>
          <a:prstGeom prst="rect">
            <a:avLst/>
          </a:prstGeom>
          <a:noFill/>
        </p:spPr>
        <p:txBody>
          <a:bodyPr wrap="none" rtlCol="0">
            <a:spAutoFit/>
          </a:bodyPr>
          <a:lstStyle/>
          <a:p>
            <a:r>
              <a:rPr lang="zh-CN" altLang="en-US" sz="100" dirty="0" smtClean="0">
                <a:solidFill>
                  <a:schemeClr val="accent4">
                    <a:lumMod val="20000"/>
                    <a:lumOff val="80000"/>
                  </a:schemeClr>
                </a:solidFill>
              </a:rPr>
              <a:t>若素素材</a:t>
            </a:r>
            <a:endParaRPr lang="zh-CN" altLang="en-US" sz="100" dirty="0">
              <a:solidFill>
                <a:schemeClr val="accent4">
                  <a:lumMod val="20000"/>
                  <a:lumOff val="80000"/>
                </a:schemeClr>
              </a:solidFill>
            </a:endParaRPr>
          </a:p>
        </p:txBody>
      </p:sp>
      <p:sp>
        <p:nvSpPr>
          <p:cNvPr id="16" name="TextBox 15"/>
          <p:cNvSpPr txBox="1"/>
          <p:nvPr userDrawn="1"/>
        </p:nvSpPr>
        <p:spPr>
          <a:xfrm>
            <a:off x="-3230354" y="4768689"/>
            <a:ext cx="235962" cy="107722"/>
          </a:xfrm>
          <a:prstGeom prst="rect">
            <a:avLst/>
          </a:prstGeom>
          <a:noFill/>
        </p:spPr>
        <p:txBody>
          <a:bodyPr wrap="none" rtlCol="0">
            <a:spAutoFit/>
          </a:bodyPr>
          <a:lstStyle/>
          <a:p>
            <a:r>
              <a:rPr lang="zh-CN" altLang="en-US" sz="100" dirty="0" smtClean="0">
                <a:solidFill>
                  <a:schemeClr val="bg1">
                    <a:lumMod val="75000"/>
                  </a:schemeClr>
                </a:solidFill>
              </a:rPr>
              <a:t>若素素材</a:t>
            </a:r>
            <a:endParaRPr lang="zh-CN" altLang="en-US" sz="100" dirty="0">
              <a:solidFill>
                <a:schemeClr val="bg1">
                  <a:lumMod val="75000"/>
                </a:schemeClr>
              </a:solidFill>
            </a:endParaRPr>
          </a:p>
        </p:txBody>
      </p:sp>
      <p:sp>
        <p:nvSpPr>
          <p:cNvPr id="17" name="TextBox 16"/>
          <p:cNvSpPr txBox="1"/>
          <p:nvPr userDrawn="1"/>
        </p:nvSpPr>
        <p:spPr>
          <a:xfrm>
            <a:off x="-4106354" y="615396"/>
            <a:ext cx="235962" cy="107722"/>
          </a:xfrm>
          <a:prstGeom prst="rect">
            <a:avLst/>
          </a:prstGeom>
          <a:noFill/>
        </p:spPr>
        <p:txBody>
          <a:bodyPr wrap="none" rtlCol="0">
            <a:spAutoFit/>
          </a:bodyPr>
          <a:lstStyle/>
          <a:p>
            <a:r>
              <a:rPr lang="zh-CN" altLang="en-US" sz="100" dirty="0" smtClean="0">
                <a:solidFill>
                  <a:schemeClr val="bg1">
                    <a:lumMod val="75000"/>
                  </a:schemeClr>
                </a:solidFill>
              </a:rPr>
              <a:t>若素素材</a:t>
            </a:r>
            <a:endParaRPr lang="zh-CN" altLang="en-US" sz="100" dirty="0">
              <a:solidFill>
                <a:schemeClr val="bg1">
                  <a:lumMod val="75000"/>
                </a:schemeClr>
              </a:solidFill>
            </a:endParaRPr>
          </a:p>
        </p:txBody>
      </p:sp>
    </p:spTree>
    <p:extLst>
      <p:ext uri="{BB962C8B-B14F-4D97-AF65-F5344CB8AC3E}">
        <p14:creationId xmlns:p14="http://schemas.microsoft.com/office/powerpoint/2010/main" val="254252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4.jp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46.xml"/><Relationship Id="rId2" Type="http://schemas.openxmlformats.org/officeDocument/2006/relationships/tags" Target="../tags/tag8.xml"/><Relationship Id="rId16" Type="http://schemas.openxmlformats.org/officeDocument/2006/relationships/image" Target="../media/image3.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2.xml"/><Relationship Id="rId5" Type="http://schemas.openxmlformats.org/officeDocument/2006/relationships/tags" Target="../tags/tag11.xml"/><Relationship Id="rId15" Type="http://schemas.openxmlformats.org/officeDocument/2006/relationships/image" Target="../media/image6.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PA_党"/>
          <p:cNvSpPr txBox="1"/>
          <p:nvPr>
            <p:custDataLst>
              <p:tags r:id="rId1"/>
            </p:custDataLst>
          </p:nvPr>
        </p:nvSpPr>
        <p:spPr>
          <a:xfrm>
            <a:off x="2881044" y="5516304"/>
            <a:ext cx="6631379" cy="400110"/>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algn="ctr">
              <a:defRPr b="1" spc="600">
                <a:gradFill flip="none" rotWithShape="1">
                  <a:gsLst>
                    <a:gs pos="0">
                      <a:srgbClr val="C00000"/>
                    </a:gs>
                    <a:gs pos="100000">
                      <a:srgbClr val="FF0000"/>
                    </a:gs>
                  </a:gsLst>
                  <a:lin ang="16200000" scaled="1"/>
                  <a:tileRect/>
                </a:gradFill>
                <a:cs typeface="+mn-ea"/>
              </a:defRPr>
            </a:lvl1pPr>
          </a:lstStyle>
          <a:p>
            <a:r>
              <a:rPr lang="zh-CN" altLang="en-US" sz="2000" dirty="0">
                <a:sym typeface="+mn-lt"/>
              </a:rPr>
              <a:t>壮阔东方潮 </a:t>
            </a:r>
            <a:r>
              <a:rPr lang="zh-CN" altLang="en-US" sz="2000" dirty="0" smtClean="0">
                <a:sym typeface="+mn-lt"/>
              </a:rPr>
              <a:t> 奋进</a:t>
            </a:r>
            <a:r>
              <a:rPr lang="zh-CN" altLang="en-US" sz="2000" dirty="0">
                <a:sym typeface="+mn-lt"/>
              </a:rPr>
              <a:t>新时代</a:t>
            </a:r>
          </a:p>
        </p:txBody>
      </p:sp>
      <p:sp>
        <p:nvSpPr>
          <p:cNvPr id="19" name="PA_党"/>
          <p:cNvSpPr txBox="1"/>
          <p:nvPr>
            <p:custDataLst>
              <p:tags r:id="rId2"/>
            </p:custDataLst>
          </p:nvPr>
        </p:nvSpPr>
        <p:spPr>
          <a:xfrm>
            <a:off x="547688" y="3676594"/>
            <a:ext cx="6680749" cy="1107996"/>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6600" b="1" spc="600" dirty="0">
                <a:gradFill flip="none" rotWithShape="1">
                  <a:gsLst>
                    <a:gs pos="0">
                      <a:srgbClr val="C00000"/>
                    </a:gs>
                    <a:gs pos="100000">
                      <a:srgbClr val="FF0000"/>
                    </a:gs>
                  </a:gsLst>
                  <a:lin ang="16200000" scaled="1"/>
                  <a:tileRect/>
                </a:gradFill>
                <a:cs typeface="+mn-ea"/>
                <a:sym typeface="+mn-lt"/>
              </a:rPr>
              <a:t>庆祝</a:t>
            </a:r>
            <a:r>
              <a:rPr lang="zh-CN" altLang="en-US" sz="6600" b="1" spc="600" dirty="0" smtClean="0">
                <a:gradFill flip="none" rotWithShape="1">
                  <a:gsLst>
                    <a:gs pos="0">
                      <a:srgbClr val="C00000"/>
                    </a:gs>
                    <a:gs pos="100000">
                      <a:srgbClr val="FF0000"/>
                    </a:gs>
                  </a:gsLst>
                  <a:lin ang="16200000" scaled="1"/>
                  <a:tileRect/>
                </a:gradFill>
                <a:cs typeface="+mn-ea"/>
                <a:sym typeface="+mn-lt"/>
              </a:rPr>
              <a:t>改革开放</a:t>
            </a:r>
            <a:endParaRPr lang="zh-CN" altLang="en-US" sz="6600" b="1" spc="600" dirty="0">
              <a:gradFill flip="none" rotWithShape="1">
                <a:gsLst>
                  <a:gs pos="0">
                    <a:srgbClr val="C00000"/>
                  </a:gs>
                  <a:gs pos="100000">
                    <a:srgbClr val="FF0000"/>
                  </a:gs>
                </a:gsLst>
                <a:lin ang="16200000" scaled="1"/>
                <a:tileRect/>
              </a:gradFill>
              <a:cs typeface="+mn-ea"/>
              <a:sym typeface="+mn-lt"/>
            </a:endParaRPr>
          </a:p>
        </p:txBody>
      </p:sp>
      <p:grpSp>
        <p:nvGrpSpPr>
          <p:cNvPr id="20" name="组合 19"/>
          <p:cNvGrpSpPr/>
          <p:nvPr/>
        </p:nvGrpSpPr>
        <p:grpSpPr>
          <a:xfrm>
            <a:off x="3298025" y="4986748"/>
            <a:ext cx="5731207" cy="389150"/>
            <a:chOff x="5329498" y="4385346"/>
            <a:chExt cx="5731207" cy="389150"/>
          </a:xfrm>
        </p:grpSpPr>
        <p:sp>
          <p:nvSpPr>
            <p:cNvPr id="21" name="圆角矩形 20"/>
            <p:cNvSpPr/>
            <p:nvPr/>
          </p:nvSpPr>
          <p:spPr>
            <a:xfrm>
              <a:off x="5329498" y="4385346"/>
              <a:ext cx="5731207" cy="389150"/>
            </a:xfrm>
            <a:prstGeom prst="roundRect">
              <a:avLst/>
            </a:prstGeom>
            <a:gradFill>
              <a:gsLst>
                <a:gs pos="100000">
                  <a:srgbClr val="FF0000"/>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_党"/>
            <p:cNvSpPr txBox="1"/>
            <p:nvPr>
              <p:custDataLst>
                <p:tags r:id="rId4"/>
              </p:custDataLst>
            </p:nvPr>
          </p:nvSpPr>
          <p:spPr>
            <a:xfrm>
              <a:off x="5632368" y="4419444"/>
              <a:ext cx="5397867" cy="307777"/>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1400" b="1" spc="300" dirty="0" smtClean="0">
                  <a:solidFill>
                    <a:schemeClr val="bg1"/>
                  </a:solidFill>
                  <a:latin typeface="+mn-ea"/>
                  <a:cs typeface="+mn-ea"/>
                  <a:sym typeface="+mn-lt"/>
                </a:rPr>
                <a:t>改革开放</a:t>
              </a:r>
              <a:r>
                <a:rPr lang="en-US" altLang="zh-CN" sz="1400" b="1" spc="300" dirty="0" smtClean="0">
                  <a:solidFill>
                    <a:schemeClr val="bg1"/>
                  </a:solidFill>
                  <a:latin typeface="+mn-ea"/>
                  <a:cs typeface="+mn-ea"/>
                  <a:sym typeface="+mn-lt"/>
                </a:rPr>
                <a:t>40</a:t>
              </a:r>
              <a:r>
                <a:rPr lang="zh-CN" altLang="en-US" sz="1400" b="1" spc="300" dirty="0" smtClean="0">
                  <a:solidFill>
                    <a:schemeClr val="bg1"/>
                  </a:solidFill>
                  <a:latin typeface="+mn-ea"/>
                  <a:cs typeface="+mn-ea"/>
                  <a:sym typeface="+mn-lt"/>
                </a:rPr>
                <a:t>周年大会习近平</a:t>
              </a:r>
              <a:r>
                <a:rPr lang="zh-CN" altLang="en-US" sz="1400" b="1" spc="300" dirty="0">
                  <a:solidFill>
                    <a:schemeClr val="bg1"/>
                  </a:solidFill>
                  <a:latin typeface="+mn-ea"/>
                  <a:cs typeface="+mn-ea"/>
                  <a:sym typeface="+mn-lt"/>
                </a:rPr>
                <a:t>总书记报告内容精解解读</a:t>
              </a:r>
              <a:endParaRPr lang="en-US" altLang="zh-CN" sz="1400" b="1" spc="300" dirty="0">
                <a:solidFill>
                  <a:schemeClr val="bg1"/>
                </a:solidFill>
                <a:latin typeface="+mn-ea"/>
                <a:cs typeface="+mn-ea"/>
                <a:sym typeface="+mn-lt"/>
              </a:endParaRPr>
            </a:p>
          </p:txBody>
        </p:sp>
      </p:grpSp>
      <p:cxnSp>
        <p:nvCxnSpPr>
          <p:cNvPr id="34" name="直接连接符 33">
            <a:extLst>
              <a:ext uri="{FF2B5EF4-FFF2-40B4-BE49-F238E27FC236}">
                <a16:creationId xmlns:a16="http://schemas.microsoft.com/office/drawing/2014/main" xmlns="" id="{86316BF2-5DE6-440C-99A5-846846774C29}"/>
              </a:ext>
            </a:extLst>
          </p:cNvPr>
          <p:cNvCxnSpPr>
            <a:cxnSpLocks/>
          </p:cNvCxnSpPr>
          <p:nvPr/>
        </p:nvCxnSpPr>
        <p:spPr>
          <a:xfrm flipH="1">
            <a:off x="8056907" y="5747136"/>
            <a:ext cx="660736" cy="0"/>
          </a:xfrm>
          <a:prstGeom prst="line">
            <a:avLst/>
          </a:prstGeom>
          <a:ln w="28575"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3381375"/>
          </a:xfrm>
          <a:prstGeom prst="rect">
            <a:avLst/>
          </a:prstGeom>
        </p:spPr>
      </p:pic>
      <p:pic>
        <p:nvPicPr>
          <p:cNvPr id="13" name="Picture 3" descr="E:\海报\未标题-2426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637" y="3350557"/>
            <a:ext cx="2762966" cy="140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未标题-16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99" y="4431280"/>
            <a:ext cx="1673226" cy="245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2" descr="未标题-1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4867" y="171088"/>
            <a:ext cx="2931567" cy="20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直接连接符 47">
            <a:extLst>
              <a:ext uri="{FF2B5EF4-FFF2-40B4-BE49-F238E27FC236}">
                <a16:creationId xmlns:a16="http://schemas.microsoft.com/office/drawing/2014/main" xmlns="" id="{86316BF2-5DE6-440C-99A5-846846774C29}"/>
              </a:ext>
            </a:extLst>
          </p:cNvPr>
          <p:cNvCxnSpPr>
            <a:cxnSpLocks/>
          </p:cNvCxnSpPr>
          <p:nvPr/>
        </p:nvCxnSpPr>
        <p:spPr>
          <a:xfrm>
            <a:off x="3615993" y="5747136"/>
            <a:ext cx="654359" cy="0"/>
          </a:xfrm>
          <a:prstGeom prst="line">
            <a:avLst/>
          </a:prstGeom>
          <a:ln w="28575" cap="rnd">
            <a:solidFill>
              <a:srgbClr val="C00000"/>
            </a:solidFill>
            <a:round/>
          </a:ln>
        </p:spPr>
        <p:style>
          <a:lnRef idx="1">
            <a:schemeClr val="accent1"/>
          </a:lnRef>
          <a:fillRef idx="0">
            <a:schemeClr val="accent1"/>
          </a:fillRef>
          <a:effectRef idx="0">
            <a:schemeClr val="accent1"/>
          </a:effectRef>
          <a:fontRef idx="minor">
            <a:schemeClr val="tx1"/>
          </a:fontRef>
        </p:style>
      </p:cxnSp>
      <p:pic>
        <p:nvPicPr>
          <p:cNvPr id="49" name="Picture 3" descr="E:\海报\未标题-2426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637" y="3370900"/>
            <a:ext cx="2762966" cy="140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2" descr="未标题-10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4867" y="171088"/>
            <a:ext cx="2931567" cy="20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五角星 39"/>
          <p:cNvSpPr/>
          <p:nvPr/>
        </p:nvSpPr>
        <p:spPr>
          <a:xfrm>
            <a:off x="6027430" y="5566472"/>
            <a:ext cx="272399" cy="272399"/>
          </a:xfrm>
          <a:prstGeom prst="star5">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PA_党"/>
          <p:cNvSpPr txBox="1"/>
          <p:nvPr>
            <p:custDataLst>
              <p:tags r:id="rId3"/>
            </p:custDataLst>
          </p:nvPr>
        </p:nvSpPr>
        <p:spPr>
          <a:xfrm>
            <a:off x="9130134" y="3573692"/>
            <a:ext cx="2303306" cy="1107996"/>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6600" b="1" spc="600" dirty="0" smtClean="0">
                <a:gradFill flip="none" rotWithShape="1">
                  <a:gsLst>
                    <a:gs pos="0">
                      <a:srgbClr val="C00000"/>
                    </a:gs>
                    <a:gs pos="100000">
                      <a:srgbClr val="FF0000"/>
                    </a:gs>
                  </a:gsLst>
                  <a:lin ang="16200000" scaled="1"/>
                  <a:tileRect/>
                </a:gradFill>
                <a:cs typeface="+mn-ea"/>
                <a:sym typeface="+mn-lt"/>
              </a:rPr>
              <a:t>大会</a:t>
            </a:r>
            <a:endParaRPr lang="zh-CN" altLang="en-US" sz="6600" b="1" spc="600" dirty="0">
              <a:gradFill flip="none" rotWithShape="1">
                <a:gsLst>
                  <a:gs pos="0">
                    <a:srgbClr val="C00000"/>
                  </a:gs>
                  <a:gs pos="100000">
                    <a:srgbClr val="FF0000"/>
                  </a:gs>
                </a:gsLst>
                <a:lin ang="16200000" scaled="1"/>
                <a:tileRect/>
              </a:gradFill>
              <a:cs typeface="+mn-ea"/>
              <a:sym typeface="+mn-lt"/>
            </a:endParaRPr>
          </a:p>
        </p:txBody>
      </p:sp>
    </p:spTree>
    <p:extLst>
      <p:ext uri="{BB962C8B-B14F-4D97-AF65-F5344CB8AC3E}">
        <p14:creationId xmlns:p14="http://schemas.microsoft.com/office/powerpoint/2010/main" val="42697207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146975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874407"/>
          </a:xfrm>
          <a:prstGeom prst="rect">
            <a:avLst/>
          </a:prstGeom>
        </p:spPr>
        <p:txBody>
          <a:bodyPr wrap="square">
            <a:spAutoFit/>
          </a:bodyPr>
          <a:lstStyle/>
          <a:p>
            <a:pPr>
              <a:lnSpc>
                <a:spcPct val="150000"/>
              </a:lnSpc>
            </a:pPr>
            <a:r>
              <a:rPr lang="en-US" altLang="zh-CN" dirty="0">
                <a:solidFill>
                  <a:schemeClr val="tx1">
                    <a:lumMod val="75000"/>
                    <a:lumOff val="25000"/>
                  </a:schemeClr>
                </a:solidFill>
                <a:latin typeface="+mn-ea"/>
              </a:rPr>
              <a:t>40</a:t>
            </a:r>
            <a:r>
              <a:rPr lang="zh-CN" altLang="en-US" dirty="0">
                <a:solidFill>
                  <a:schemeClr val="tx1">
                    <a:lumMod val="75000"/>
                    <a:lumOff val="25000"/>
                  </a:schemeClr>
                </a:solidFill>
                <a:latin typeface="+mn-ea"/>
              </a:rPr>
              <a:t>年来，我们始终坚持解放思想、实事求是、与时俱进、求真务实，坚持马克思主义指导地位不动摇，坚持科学社会主义基本原则不动摇</a:t>
            </a:r>
            <a:r>
              <a:rPr lang="zh-CN" altLang="en-US" dirty="0" smtClean="0">
                <a:solidFill>
                  <a:schemeClr val="tx1">
                    <a:lumMod val="75000"/>
                    <a:lumOff val="25000"/>
                  </a:schemeClr>
                </a:solidFill>
                <a:latin typeface="+mn-ea"/>
              </a:rPr>
              <a:t>。</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4124470" y="1626537"/>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929590"/>
            <a:ext cx="9944100" cy="189491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708475" y="3929590"/>
            <a:ext cx="9092550"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勇敢推进理论创新、实践创新、制度创新、文化创新以及各方面</a:t>
            </a:r>
            <a:r>
              <a:rPr lang="zh-CN" altLang="en-US" sz="1600" dirty="0" smtClean="0"/>
              <a:t>创新。</a:t>
            </a:r>
            <a:endParaRPr lang="en-US" altLang="zh-CN" sz="1600" dirty="0" smtClean="0"/>
          </a:p>
          <a:p>
            <a:pPr marL="285750" indent="-285750">
              <a:lnSpc>
                <a:spcPct val="150000"/>
              </a:lnSpc>
              <a:buFont typeface="Arial" panose="020B0604020202020204" pitchFamily="34" charset="0"/>
              <a:buChar char="•"/>
            </a:pPr>
            <a:r>
              <a:rPr lang="zh-CN" altLang="en-US" sz="1600" dirty="0"/>
              <a:t>不断赋予中国特色社会主义以鲜明的实践特色、理论特色、民族特色、时代</a:t>
            </a:r>
            <a:r>
              <a:rPr lang="zh-CN" altLang="en-US" sz="1600" dirty="0" smtClean="0"/>
              <a:t>特色。</a:t>
            </a:r>
            <a:endParaRPr lang="en-US" altLang="zh-CN" sz="1600" dirty="0" smtClean="0"/>
          </a:p>
          <a:p>
            <a:pPr marL="285750" indent="-285750">
              <a:lnSpc>
                <a:spcPct val="150000"/>
              </a:lnSpc>
              <a:buFont typeface="Arial" panose="020B0604020202020204" pitchFamily="34" charset="0"/>
              <a:buChar char="•"/>
            </a:pPr>
            <a:r>
              <a:rPr lang="zh-CN" altLang="en-US" sz="1600" dirty="0"/>
              <a:t>形成了中国特色社会主义道路、理论、制度、文化，以不可辩驳的事实彰显了科学社会主义的鲜活</a:t>
            </a:r>
            <a:r>
              <a:rPr lang="zh-CN" altLang="en-US" sz="1600" dirty="0" smtClean="0"/>
              <a:t>生命力。</a:t>
            </a:r>
            <a:endParaRPr lang="en-US" altLang="zh-CN" sz="1600" dirty="0" smtClean="0"/>
          </a:p>
          <a:p>
            <a:pPr marL="285750" indent="-285750">
              <a:lnSpc>
                <a:spcPct val="150000"/>
              </a:lnSpc>
              <a:buFont typeface="Arial" panose="020B0604020202020204" pitchFamily="34" charset="0"/>
              <a:buChar char="•"/>
            </a:pPr>
            <a:r>
              <a:rPr lang="zh-CN" altLang="en-US" sz="1600" dirty="0"/>
              <a:t>社会主义的伟大旗帜始终在中国大地上高高</a:t>
            </a:r>
            <a:r>
              <a:rPr lang="zh-CN" altLang="en-US" sz="1600" dirty="0" smtClean="0"/>
              <a:t>飘扬。</a:t>
            </a:r>
            <a:endParaRPr lang="zh-CN" altLang="en-US" sz="1600" dirty="0">
              <a:solidFill>
                <a:schemeClr val="tx1">
                  <a:lumMod val="75000"/>
                  <a:lumOff val="25000"/>
                </a:schemeClr>
              </a:solidFill>
              <a:latin typeface="+mn-ea"/>
            </a:endParaRPr>
          </a:p>
        </p:txBody>
      </p:sp>
      <p:sp>
        <p:nvSpPr>
          <p:cNvPr id="5" name="下箭头 4"/>
          <p:cNvSpPr/>
          <p:nvPr/>
        </p:nvSpPr>
        <p:spPr>
          <a:xfrm>
            <a:off x="6165848" y="3495456"/>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082700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94744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455894"/>
          </a:xfrm>
          <a:prstGeom prst="rect">
            <a:avLst/>
          </a:prstGeom>
        </p:spPr>
        <p:txBody>
          <a:bodyPr wrap="square">
            <a:spAutoFit/>
          </a:bodyPr>
          <a:lstStyle/>
          <a:p>
            <a:pPr>
              <a:lnSpc>
                <a:spcPct val="150000"/>
              </a:lnSpc>
            </a:pPr>
            <a:r>
              <a:rPr lang="en-US" altLang="zh-CN" dirty="0"/>
              <a:t>40</a:t>
            </a:r>
            <a:r>
              <a:rPr lang="zh-CN" altLang="en-US" dirty="0"/>
              <a:t>年来，我们始终坚持以经济建设为中心，不断解放和发展社会生产力。</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1810038" y="1632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426356"/>
            <a:ext cx="9944100" cy="2851352"/>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708475" y="3507719"/>
            <a:ext cx="9092550" cy="276998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我国国内生产总值由</a:t>
            </a:r>
            <a:r>
              <a:rPr lang="en-US" altLang="zh-CN" sz="1600" dirty="0"/>
              <a:t>3679</a:t>
            </a:r>
            <a:r>
              <a:rPr lang="zh-CN" altLang="en-US" sz="1600" dirty="0"/>
              <a:t>亿元增长到</a:t>
            </a:r>
            <a:r>
              <a:rPr lang="en-US" altLang="zh-CN" sz="1600" dirty="0"/>
              <a:t>2017</a:t>
            </a:r>
            <a:r>
              <a:rPr lang="zh-CN" altLang="en-US" sz="1600" dirty="0"/>
              <a:t>年的</a:t>
            </a:r>
            <a:r>
              <a:rPr lang="en-US" altLang="zh-CN" sz="1600" dirty="0"/>
              <a:t>82.7</a:t>
            </a:r>
            <a:r>
              <a:rPr lang="zh-CN" altLang="en-US" sz="1600" dirty="0"/>
              <a:t>万亿元，年均实际增长</a:t>
            </a:r>
            <a:r>
              <a:rPr lang="en-US" altLang="zh-CN" sz="1600" dirty="0"/>
              <a:t>9.5%</a:t>
            </a:r>
            <a:r>
              <a:rPr lang="zh-CN" altLang="en-US" sz="1600" dirty="0"/>
              <a:t>，远高于同期世界经济</a:t>
            </a:r>
            <a:r>
              <a:rPr lang="en-US" altLang="zh-CN" sz="1600" dirty="0"/>
              <a:t>2.9%</a:t>
            </a:r>
            <a:r>
              <a:rPr lang="zh-CN" altLang="en-US" sz="1600" dirty="0"/>
              <a:t>左右的年均增速</a:t>
            </a:r>
            <a:r>
              <a:rPr lang="zh-CN" altLang="en-US" sz="1600" dirty="0" smtClean="0"/>
              <a:t>不断</a:t>
            </a:r>
            <a:r>
              <a:rPr lang="zh-CN" altLang="en-US" sz="1600" dirty="0"/>
              <a:t>赋予中国特色社会主义以鲜明的实践特色、理论特色、民族特色、时代</a:t>
            </a:r>
            <a:r>
              <a:rPr lang="zh-CN" altLang="en-US" sz="1600" dirty="0" smtClean="0"/>
              <a:t>特色。</a:t>
            </a:r>
            <a:endParaRPr lang="en-US" altLang="zh-CN" sz="1600" dirty="0" smtClean="0"/>
          </a:p>
          <a:p>
            <a:pPr marL="285750" indent="-285750">
              <a:lnSpc>
                <a:spcPct val="150000"/>
              </a:lnSpc>
              <a:buFont typeface="Arial" panose="020B0604020202020204" pitchFamily="34" charset="0"/>
              <a:buChar char="•"/>
            </a:pPr>
            <a:r>
              <a:rPr lang="zh-CN" altLang="en-US" sz="1600" dirty="0"/>
              <a:t>我国国内生产总值占世界生产总值的比重由改革开放之初的</a:t>
            </a:r>
            <a:r>
              <a:rPr lang="en-US" altLang="zh-CN" sz="1600" dirty="0"/>
              <a:t>1.8%</a:t>
            </a:r>
            <a:r>
              <a:rPr lang="zh-CN" altLang="en-US" sz="1600" dirty="0"/>
              <a:t>上升到</a:t>
            </a:r>
            <a:r>
              <a:rPr lang="en-US" altLang="zh-CN" sz="1600" dirty="0"/>
              <a:t>15.2%</a:t>
            </a:r>
            <a:r>
              <a:rPr lang="zh-CN" altLang="en-US" sz="1600" dirty="0"/>
              <a:t>，多年来对世界经济增长贡献率超过</a:t>
            </a:r>
            <a:r>
              <a:rPr lang="en-US" altLang="zh-CN" sz="1600" dirty="0"/>
              <a:t>30</a:t>
            </a:r>
            <a:r>
              <a:rPr lang="en-US" altLang="zh-CN" sz="1600" dirty="0" smtClean="0"/>
              <a:t>%</a:t>
            </a:r>
            <a:r>
              <a:rPr lang="zh-CN" altLang="en-US" sz="1600" dirty="0" smtClean="0"/>
              <a:t>。</a:t>
            </a:r>
            <a:endParaRPr lang="en-US" altLang="zh-CN" sz="1600" dirty="0" smtClean="0"/>
          </a:p>
          <a:p>
            <a:pPr marL="285750" indent="-285750">
              <a:lnSpc>
                <a:spcPct val="150000"/>
              </a:lnSpc>
              <a:buFont typeface="Arial" panose="020B0604020202020204" pitchFamily="34" charset="0"/>
              <a:buChar char="•"/>
            </a:pPr>
            <a:r>
              <a:rPr lang="zh-CN" altLang="en-US" sz="1600" dirty="0"/>
              <a:t>我国货物进出口总额从</a:t>
            </a:r>
            <a:r>
              <a:rPr lang="en-US" altLang="zh-CN" sz="1600" dirty="0"/>
              <a:t>206</a:t>
            </a:r>
            <a:r>
              <a:rPr lang="zh-CN" altLang="en-US" sz="1600" dirty="0"/>
              <a:t>亿美元增长到超过</a:t>
            </a:r>
            <a:r>
              <a:rPr lang="en-US" altLang="zh-CN" sz="1600" dirty="0"/>
              <a:t>4</a:t>
            </a:r>
            <a:r>
              <a:rPr lang="zh-CN" altLang="en-US" sz="1600" dirty="0"/>
              <a:t>万亿美元，累计使用外商直接投资超过</a:t>
            </a:r>
            <a:r>
              <a:rPr lang="en-US" altLang="zh-CN" sz="1600" dirty="0"/>
              <a:t>2</a:t>
            </a:r>
            <a:r>
              <a:rPr lang="zh-CN" altLang="en-US" sz="1600" dirty="0"/>
              <a:t>万亿美元，对外投资总额达到</a:t>
            </a:r>
            <a:r>
              <a:rPr lang="en-US" altLang="zh-CN" sz="1600" dirty="0"/>
              <a:t>1.9</a:t>
            </a:r>
            <a:r>
              <a:rPr lang="zh-CN" altLang="en-US" sz="1600" dirty="0"/>
              <a:t>万亿</a:t>
            </a:r>
            <a:r>
              <a:rPr lang="zh-CN" altLang="en-US" sz="1600" dirty="0" smtClean="0"/>
              <a:t>美元。</a:t>
            </a:r>
            <a:endParaRPr lang="zh-CN" altLang="en-US" sz="1600" dirty="0">
              <a:solidFill>
                <a:schemeClr val="tx1">
                  <a:lumMod val="75000"/>
                  <a:lumOff val="25000"/>
                </a:schemeClr>
              </a:solidFill>
              <a:latin typeface="+mn-ea"/>
            </a:endParaRPr>
          </a:p>
        </p:txBody>
      </p:sp>
      <p:sp>
        <p:nvSpPr>
          <p:cNvPr id="5" name="下箭头 4"/>
          <p:cNvSpPr/>
          <p:nvPr/>
        </p:nvSpPr>
        <p:spPr>
          <a:xfrm>
            <a:off x="6165848" y="2973149"/>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759374" y="1714499"/>
            <a:ext cx="686911" cy="686911"/>
            <a:chOff x="6759374" y="1714499"/>
            <a:chExt cx="686911" cy="686911"/>
          </a:xfrm>
        </p:grpSpPr>
        <p:sp>
          <p:nvSpPr>
            <p:cNvPr id="7" name="菱形 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经</a:t>
              </a:r>
              <a:endParaRPr lang="zh-CN" altLang="en-US" sz="2400" dirty="0"/>
            </a:p>
          </p:txBody>
        </p:sp>
      </p:grpSp>
      <p:grpSp>
        <p:nvGrpSpPr>
          <p:cNvPr id="26" name="组合 25"/>
          <p:cNvGrpSpPr/>
          <p:nvPr/>
        </p:nvGrpSpPr>
        <p:grpSpPr>
          <a:xfrm>
            <a:off x="7663933" y="1714499"/>
            <a:ext cx="686911" cy="686911"/>
            <a:chOff x="6759374" y="1714499"/>
            <a:chExt cx="686911" cy="686911"/>
          </a:xfrm>
        </p:grpSpPr>
        <p:sp>
          <p:nvSpPr>
            <p:cNvPr id="27" name="菱形 2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济</a:t>
              </a:r>
              <a:endParaRPr lang="zh-CN" altLang="en-US" sz="2400" dirty="0"/>
            </a:p>
          </p:txBody>
        </p:sp>
      </p:grpSp>
      <p:grpSp>
        <p:nvGrpSpPr>
          <p:cNvPr id="29" name="组合 28"/>
          <p:cNvGrpSpPr/>
          <p:nvPr/>
        </p:nvGrpSpPr>
        <p:grpSpPr>
          <a:xfrm>
            <a:off x="8605181" y="1714499"/>
            <a:ext cx="686911" cy="686911"/>
            <a:chOff x="6759374" y="1714499"/>
            <a:chExt cx="686911" cy="686911"/>
          </a:xfrm>
        </p:grpSpPr>
        <p:sp>
          <p:nvSpPr>
            <p:cNvPr id="30" name="菱形 29"/>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方</a:t>
              </a:r>
              <a:endParaRPr lang="zh-CN" altLang="en-US" sz="2400" dirty="0"/>
            </a:p>
          </p:txBody>
        </p:sp>
      </p:grpSp>
      <p:grpSp>
        <p:nvGrpSpPr>
          <p:cNvPr id="32" name="组合 31"/>
          <p:cNvGrpSpPr/>
          <p:nvPr/>
        </p:nvGrpSpPr>
        <p:grpSpPr>
          <a:xfrm>
            <a:off x="9532281" y="1714499"/>
            <a:ext cx="686911" cy="686911"/>
            <a:chOff x="6759374" y="1714499"/>
            <a:chExt cx="686911" cy="686911"/>
          </a:xfrm>
        </p:grpSpPr>
        <p:sp>
          <p:nvSpPr>
            <p:cNvPr id="33" name="菱形 32"/>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面</a:t>
              </a:r>
              <a:endParaRPr lang="zh-CN" altLang="en-US" sz="2400" dirty="0"/>
            </a:p>
          </p:txBody>
        </p:sp>
      </p:grpSp>
    </p:spTree>
    <p:extLst>
      <p:ext uri="{BB962C8B-B14F-4D97-AF65-F5344CB8AC3E}">
        <p14:creationId xmlns:p14="http://schemas.microsoft.com/office/powerpoint/2010/main" val="246800639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06500" y="2279702"/>
            <a:ext cx="9944100" cy="330829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10" name="组合 9"/>
          <p:cNvGrpSpPr/>
          <p:nvPr/>
        </p:nvGrpSpPr>
        <p:grpSpPr>
          <a:xfrm>
            <a:off x="1822738" y="1886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588057" y="1263151"/>
              <a:ext cx="3195601" cy="464166"/>
            </a:xfrm>
            <a:prstGeom prst="rect">
              <a:avLst/>
            </a:prstGeom>
            <a:noFill/>
          </p:spPr>
          <p:txBody>
            <a:bodyPr wrap="square">
              <a:spAutoFit/>
            </a:bodyPr>
            <a:lstStyle/>
            <a:p>
              <a:pPr algn="ctr">
                <a:lnSpc>
                  <a:spcPct val="120000"/>
                </a:lnSpc>
              </a:pPr>
              <a:r>
                <a:rPr lang="en-US" altLang="zh-CN" sz="2200" b="1" spc="600" dirty="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a:solidFill>
                    <a:schemeClr val="bg1"/>
                  </a:solidFill>
                  <a:latin typeface="微软雅黑" panose="020B0503020204020204" pitchFamily="34" charset="-122"/>
                  <a:ea typeface="微软雅黑" panose="020B0503020204020204" pitchFamily="34" charset="-122"/>
                  <a:cs typeface="+mn-ea"/>
                </a:rPr>
                <a:t>年来始终坚持</a:t>
              </a:r>
            </a:p>
          </p:txBody>
        </p:sp>
      </p:grpSp>
      <p:grpSp>
        <p:nvGrpSpPr>
          <p:cNvPr id="9" name="组合 8"/>
          <p:cNvGrpSpPr/>
          <p:nvPr/>
        </p:nvGrpSpPr>
        <p:grpSpPr>
          <a:xfrm>
            <a:off x="6772074" y="1968499"/>
            <a:ext cx="686911" cy="686911"/>
            <a:chOff x="6759374" y="1714499"/>
            <a:chExt cx="686911" cy="686911"/>
          </a:xfrm>
        </p:grpSpPr>
        <p:sp>
          <p:nvSpPr>
            <p:cNvPr id="7" name="菱形 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经</a:t>
              </a:r>
              <a:endParaRPr lang="zh-CN" altLang="en-US" sz="2400" dirty="0"/>
            </a:p>
          </p:txBody>
        </p:sp>
      </p:grpSp>
      <p:grpSp>
        <p:nvGrpSpPr>
          <p:cNvPr id="26" name="组合 25"/>
          <p:cNvGrpSpPr/>
          <p:nvPr/>
        </p:nvGrpSpPr>
        <p:grpSpPr>
          <a:xfrm>
            <a:off x="7676633" y="1968499"/>
            <a:ext cx="686911" cy="686911"/>
            <a:chOff x="6759374" y="1714499"/>
            <a:chExt cx="686911" cy="686911"/>
          </a:xfrm>
        </p:grpSpPr>
        <p:sp>
          <p:nvSpPr>
            <p:cNvPr id="27" name="菱形 2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济</a:t>
              </a:r>
              <a:endParaRPr lang="zh-CN" altLang="en-US" sz="2400" dirty="0"/>
            </a:p>
          </p:txBody>
        </p:sp>
      </p:grpSp>
      <p:grpSp>
        <p:nvGrpSpPr>
          <p:cNvPr id="29" name="组合 28"/>
          <p:cNvGrpSpPr/>
          <p:nvPr/>
        </p:nvGrpSpPr>
        <p:grpSpPr>
          <a:xfrm>
            <a:off x="8617881" y="1968499"/>
            <a:ext cx="686911" cy="686911"/>
            <a:chOff x="6759374" y="1714499"/>
            <a:chExt cx="686911" cy="686911"/>
          </a:xfrm>
        </p:grpSpPr>
        <p:sp>
          <p:nvSpPr>
            <p:cNvPr id="30" name="菱形 29"/>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方</a:t>
              </a:r>
              <a:endParaRPr lang="zh-CN" altLang="en-US" sz="2400" dirty="0"/>
            </a:p>
          </p:txBody>
        </p:sp>
      </p:grpSp>
      <p:grpSp>
        <p:nvGrpSpPr>
          <p:cNvPr id="32" name="组合 31"/>
          <p:cNvGrpSpPr/>
          <p:nvPr/>
        </p:nvGrpSpPr>
        <p:grpSpPr>
          <a:xfrm>
            <a:off x="9544981" y="1968499"/>
            <a:ext cx="686911" cy="686911"/>
            <a:chOff x="6759374" y="1714499"/>
            <a:chExt cx="686911" cy="686911"/>
          </a:xfrm>
        </p:grpSpPr>
        <p:sp>
          <p:nvSpPr>
            <p:cNvPr id="33" name="菱形 32"/>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面</a:t>
              </a:r>
              <a:endParaRPr lang="zh-CN" altLang="en-US" sz="2400" dirty="0"/>
            </a:p>
          </p:txBody>
        </p:sp>
      </p:grpSp>
      <p:sp>
        <p:nvSpPr>
          <p:cNvPr id="35" name="Freeform 5"/>
          <p:cNvSpPr>
            <a:spLocks/>
          </p:cNvSpPr>
          <p:nvPr/>
        </p:nvSpPr>
        <p:spPr bwMode="auto">
          <a:xfrm>
            <a:off x="4322443" y="2866401"/>
            <a:ext cx="190330" cy="284232"/>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solidFill>
            <a:srgbClr val="C00000"/>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37" name="矩形 36"/>
          <p:cNvSpPr/>
          <p:nvPr/>
        </p:nvSpPr>
        <p:spPr>
          <a:xfrm>
            <a:off x="4831614" y="2779314"/>
            <a:ext cx="5691592" cy="652486"/>
          </a:xfrm>
          <a:prstGeom prst="rect">
            <a:avLst/>
          </a:prstGeom>
        </p:spPr>
        <p:txBody>
          <a:bodyPr wrap="square">
            <a:spAutoFit/>
          </a:bodyPr>
          <a:lstStyle/>
          <a:p>
            <a:pPr>
              <a:lnSpc>
                <a:spcPct val="130000"/>
              </a:lnSpc>
            </a:pPr>
            <a:r>
              <a:rPr lang="zh-CN" altLang="en-US" sz="1400" dirty="0"/>
              <a:t>我国主要农产品产量跃居世界前列，建立了全世界最完整的现代工业体系，科技创新和重大工程捷报频传。</a:t>
            </a:r>
            <a:endParaRPr lang="en-US" altLang="zh-CN" sz="1400"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197535" y="2685047"/>
            <a:ext cx="2806067" cy="345094"/>
            <a:chOff x="1612900" y="2048503"/>
            <a:chExt cx="708306" cy="345094"/>
          </a:xfrm>
        </p:grpSpPr>
        <p:sp>
          <p:nvSpPr>
            <p:cNvPr id="40" name="圆角矩形 39"/>
            <p:cNvSpPr/>
            <p:nvPr/>
          </p:nvSpPr>
          <p:spPr>
            <a:xfrm>
              <a:off x="1680964" y="2060132"/>
              <a:ext cx="552291" cy="33346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612900" y="2048503"/>
              <a:ext cx="708306" cy="345094"/>
            </a:xfrm>
            <a:prstGeom prst="rect">
              <a:avLst/>
            </a:prstGeom>
          </p:spPr>
          <p:txBody>
            <a:bodyPr wrap="square">
              <a:spAutoFit/>
            </a:bodyPr>
            <a:lstStyle/>
            <a:p>
              <a:pPr algn="ctr">
                <a:lnSpc>
                  <a:spcPct val="130000"/>
                </a:lnSpc>
                <a:spcBef>
                  <a:spcPts val="600"/>
                </a:spcBef>
              </a:pPr>
              <a:r>
                <a:rPr lang="zh-CN" altLang="en-US" sz="1400" b="1" spc="600" dirty="0" smtClean="0">
                  <a:solidFill>
                    <a:schemeClr val="bg1"/>
                  </a:solidFill>
                </a:rPr>
                <a:t>世界第二大经济体</a:t>
              </a:r>
              <a:endParaRPr lang="zh-CN" altLang="en-US" sz="1400" b="1" spc="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197535" y="3125174"/>
            <a:ext cx="2806067" cy="345094"/>
            <a:chOff x="1612900" y="2048503"/>
            <a:chExt cx="708306" cy="345094"/>
          </a:xfrm>
        </p:grpSpPr>
        <p:sp>
          <p:nvSpPr>
            <p:cNvPr id="43" name="圆角矩形 42"/>
            <p:cNvSpPr/>
            <p:nvPr/>
          </p:nvSpPr>
          <p:spPr>
            <a:xfrm>
              <a:off x="1680964" y="2060132"/>
              <a:ext cx="552291" cy="33346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612900" y="2048503"/>
              <a:ext cx="708306" cy="345094"/>
            </a:xfrm>
            <a:prstGeom prst="rect">
              <a:avLst/>
            </a:prstGeom>
          </p:spPr>
          <p:txBody>
            <a:bodyPr wrap="square">
              <a:spAutoFit/>
            </a:bodyPr>
            <a:lstStyle/>
            <a:p>
              <a:pPr algn="ctr">
                <a:lnSpc>
                  <a:spcPct val="130000"/>
                </a:lnSpc>
                <a:spcBef>
                  <a:spcPts val="600"/>
                </a:spcBef>
              </a:pPr>
              <a:r>
                <a:rPr lang="zh-CN" altLang="en-US" sz="1400" b="1" spc="600" dirty="0" smtClean="0">
                  <a:solidFill>
                    <a:schemeClr val="bg1"/>
                  </a:solidFill>
                </a:rPr>
                <a:t>制造业第一大国</a:t>
              </a:r>
              <a:endParaRPr lang="zh-CN" altLang="en-US" sz="1400" b="1" spc="6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197535" y="3565301"/>
            <a:ext cx="2806067" cy="345094"/>
            <a:chOff x="1612900" y="2048503"/>
            <a:chExt cx="708306" cy="345094"/>
          </a:xfrm>
        </p:grpSpPr>
        <p:sp>
          <p:nvSpPr>
            <p:cNvPr id="46" name="圆角矩形 45"/>
            <p:cNvSpPr/>
            <p:nvPr/>
          </p:nvSpPr>
          <p:spPr>
            <a:xfrm>
              <a:off x="1680964" y="2060132"/>
              <a:ext cx="552291" cy="33346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612900" y="2048503"/>
              <a:ext cx="708306" cy="345094"/>
            </a:xfrm>
            <a:prstGeom prst="rect">
              <a:avLst/>
            </a:prstGeom>
          </p:spPr>
          <p:txBody>
            <a:bodyPr wrap="square">
              <a:spAutoFit/>
            </a:bodyPr>
            <a:lstStyle/>
            <a:p>
              <a:pPr algn="ctr">
                <a:lnSpc>
                  <a:spcPct val="130000"/>
                </a:lnSpc>
                <a:spcBef>
                  <a:spcPts val="600"/>
                </a:spcBef>
              </a:pPr>
              <a:r>
                <a:rPr lang="zh-CN" altLang="en-US" sz="1400" b="1" spc="600" dirty="0" smtClean="0">
                  <a:solidFill>
                    <a:schemeClr val="bg1"/>
                  </a:solidFill>
                </a:rPr>
                <a:t>货物贸易第一</a:t>
              </a:r>
              <a:r>
                <a:rPr lang="zh-CN" altLang="en-US" sz="1400" b="1" spc="600" dirty="0">
                  <a:solidFill>
                    <a:schemeClr val="bg1"/>
                  </a:solidFill>
                </a:rPr>
                <a:t>大国</a:t>
              </a:r>
              <a:endParaRPr lang="zh-CN" altLang="en-US" sz="1400" b="1" spc="6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197534" y="4005428"/>
            <a:ext cx="2806067" cy="345094"/>
            <a:chOff x="1612900" y="2048503"/>
            <a:chExt cx="708306" cy="345094"/>
          </a:xfrm>
        </p:grpSpPr>
        <p:sp>
          <p:nvSpPr>
            <p:cNvPr id="49" name="圆角矩形 48"/>
            <p:cNvSpPr/>
            <p:nvPr/>
          </p:nvSpPr>
          <p:spPr>
            <a:xfrm>
              <a:off x="1680964" y="2060132"/>
              <a:ext cx="552291" cy="33346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612900" y="2048503"/>
              <a:ext cx="708306" cy="345094"/>
            </a:xfrm>
            <a:prstGeom prst="rect">
              <a:avLst/>
            </a:prstGeom>
          </p:spPr>
          <p:txBody>
            <a:bodyPr wrap="square">
              <a:spAutoFit/>
            </a:bodyPr>
            <a:lstStyle/>
            <a:p>
              <a:pPr algn="ctr">
                <a:lnSpc>
                  <a:spcPct val="130000"/>
                </a:lnSpc>
                <a:spcBef>
                  <a:spcPts val="600"/>
                </a:spcBef>
              </a:pPr>
              <a:r>
                <a:rPr lang="zh-CN" altLang="en-US" sz="1400" b="1" spc="600" dirty="0" smtClean="0">
                  <a:solidFill>
                    <a:schemeClr val="bg1"/>
                  </a:solidFill>
                </a:rPr>
                <a:t>商品消费第二大国</a:t>
              </a:r>
              <a:endParaRPr lang="zh-CN" altLang="en-US" sz="1400" b="1" spc="6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06500" y="4445555"/>
            <a:ext cx="2806067" cy="345094"/>
            <a:chOff x="1612900" y="2048503"/>
            <a:chExt cx="708306" cy="345094"/>
          </a:xfrm>
        </p:grpSpPr>
        <p:sp>
          <p:nvSpPr>
            <p:cNvPr id="52" name="圆角矩形 51"/>
            <p:cNvSpPr/>
            <p:nvPr/>
          </p:nvSpPr>
          <p:spPr>
            <a:xfrm>
              <a:off x="1680964" y="2060132"/>
              <a:ext cx="552291" cy="33346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612900" y="2048503"/>
              <a:ext cx="708306" cy="345094"/>
            </a:xfrm>
            <a:prstGeom prst="rect">
              <a:avLst/>
            </a:prstGeom>
          </p:spPr>
          <p:txBody>
            <a:bodyPr wrap="square">
              <a:spAutoFit/>
            </a:bodyPr>
            <a:lstStyle/>
            <a:p>
              <a:pPr algn="ctr">
                <a:lnSpc>
                  <a:spcPct val="130000"/>
                </a:lnSpc>
                <a:spcBef>
                  <a:spcPts val="600"/>
                </a:spcBef>
              </a:pPr>
              <a:r>
                <a:rPr lang="zh-CN" altLang="en-US" sz="1400" b="1" spc="600" dirty="0" smtClean="0">
                  <a:solidFill>
                    <a:schemeClr val="bg1"/>
                  </a:solidFill>
                </a:rPr>
                <a:t>外资流入第二</a:t>
              </a:r>
              <a:r>
                <a:rPr lang="zh-CN" altLang="en-US" sz="1400" b="1" spc="600" dirty="0">
                  <a:solidFill>
                    <a:schemeClr val="bg1"/>
                  </a:solidFill>
                </a:rPr>
                <a:t>大国</a:t>
              </a:r>
              <a:endParaRPr lang="zh-CN" altLang="en-US" sz="1400" b="1" spc="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197534" y="4885680"/>
            <a:ext cx="2806067" cy="345094"/>
            <a:chOff x="1612900" y="2048503"/>
            <a:chExt cx="708306" cy="345094"/>
          </a:xfrm>
        </p:grpSpPr>
        <p:sp>
          <p:nvSpPr>
            <p:cNvPr id="55" name="圆角矩形 54"/>
            <p:cNvSpPr/>
            <p:nvPr/>
          </p:nvSpPr>
          <p:spPr>
            <a:xfrm>
              <a:off x="1680964" y="2060132"/>
              <a:ext cx="552291" cy="33346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612900" y="2048503"/>
              <a:ext cx="708306" cy="328936"/>
            </a:xfrm>
            <a:prstGeom prst="rect">
              <a:avLst/>
            </a:prstGeom>
          </p:spPr>
          <p:txBody>
            <a:bodyPr wrap="square">
              <a:spAutoFit/>
            </a:bodyPr>
            <a:lstStyle/>
            <a:p>
              <a:pPr algn="ctr">
                <a:lnSpc>
                  <a:spcPct val="120000"/>
                </a:lnSpc>
              </a:pPr>
              <a:r>
                <a:rPr lang="zh-CN" altLang="en-US" sz="1400" b="1" spc="600" dirty="0">
                  <a:solidFill>
                    <a:schemeClr val="bg1"/>
                  </a:solidFill>
                  <a:latin typeface="微软雅黑" panose="020B0503020204020204" pitchFamily="34" charset="-122"/>
                  <a:ea typeface="微软雅黑" panose="020B0503020204020204" pitchFamily="34" charset="-122"/>
                  <a:cs typeface="+mn-ea"/>
                </a:rPr>
                <a:t>外汇储备多年第一</a:t>
              </a:r>
            </a:p>
          </p:txBody>
        </p:sp>
      </p:grpSp>
      <p:sp>
        <p:nvSpPr>
          <p:cNvPr id="57" name="Freeform 5"/>
          <p:cNvSpPr>
            <a:spLocks/>
          </p:cNvSpPr>
          <p:nvPr/>
        </p:nvSpPr>
        <p:spPr bwMode="auto">
          <a:xfrm>
            <a:off x="4322443" y="3791735"/>
            <a:ext cx="190330" cy="284232"/>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solidFill>
            <a:srgbClr val="C00000"/>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58" name="矩形 57"/>
          <p:cNvSpPr/>
          <p:nvPr/>
        </p:nvSpPr>
        <p:spPr>
          <a:xfrm>
            <a:off x="4831614" y="3499019"/>
            <a:ext cx="5691592" cy="932563"/>
          </a:xfrm>
          <a:prstGeom prst="rect">
            <a:avLst/>
          </a:prstGeom>
        </p:spPr>
        <p:txBody>
          <a:bodyPr wrap="square">
            <a:spAutoFit/>
          </a:bodyPr>
          <a:lstStyle/>
          <a:p>
            <a:pPr>
              <a:lnSpc>
                <a:spcPct val="130000"/>
              </a:lnSpc>
            </a:pPr>
            <a:r>
              <a:rPr lang="zh-CN" altLang="en-US" sz="1400" dirty="0"/>
              <a:t>我国基础设施建设成就显著，信息畅通，公路成网，铁路密布，高坝矗立，西气东输，南水北调，高铁飞驰，巨轮远航，飞机翱翔，天堑变通途。</a:t>
            </a:r>
            <a:endParaRPr lang="en-US" altLang="zh-CN" sz="1400" dirty="0">
              <a:latin typeface="微软雅黑" panose="020B0503020204020204" pitchFamily="34" charset="-122"/>
              <a:ea typeface="微软雅黑" panose="020B0503020204020204" pitchFamily="34" charset="-122"/>
            </a:endParaRPr>
          </a:p>
        </p:txBody>
      </p:sp>
      <p:sp>
        <p:nvSpPr>
          <p:cNvPr id="61" name="Freeform 5"/>
          <p:cNvSpPr>
            <a:spLocks/>
          </p:cNvSpPr>
          <p:nvPr/>
        </p:nvSpPr>
        <p:spPr bwMode="auto">
          <a:xfrm>
            <a:off x="4322443" y="4815348"/>
            <a:ext cx="190330" cy="284232"/>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solidFill>
            <a:srgbClr val="C00000"/>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sp>
        <p:nvSpPr>
          <p:cNvPr id="62" name="矩形 61"/>
          <p:cNvSpPr/>
          <p:nvPr/>
        </p:nvSpPr>
        <p:spPr>
          <a:xfrm>
            <a:off x="4831614" y="4522632"/>
            <a:ext cx="5691592" cy="932563"/>
          </a:xfrm>
          <a:prstGeom prst="rect">
            <a:avLst/>
          </a:prstGeom>
        </p:spPr>
        <p:txBody>
          <a:bodyPr wrap="square">
            <a:spAutoFit/>
          </a:bodyPr>
          <a:lstStyle/>
          <a:p>
            <a:pPr>
              <a:lnSpc>
                <a:spcPct val="130000"/>
              </a:lnSpc>
            </a:pPr>
            <a:r>
              <a:rPr lang="zh-CN" altLang="en-US" sz="1400" dirty="0"/>
              <a:t>我国是世界第二大经济体、制造业第一大国、货物贸易第一大国、商品消费第二大国、外资流入第二大国，我国外汇储备连续多年位居世界第一，中国人民在富起来、强起来的征程上迈出了决定性的步伐！</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2046595"/>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94744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455894"/>
          </a:xfrm>
          <a:prstGeom prst="rect">
            <a:avLst/>
          </a:prstGeom>
        </p:spPr>
        <p:txBody>
          <a:bodyPr wrap="square">
            <a:spAutoFit/>
          </a:bodyPr>
          <a:lstStyle/>
          <a:p>
            <a:pPr>
              <a:lnSpc>
                <a:spcPct val="150000"/>
              </a:lnSpc>
            </a:pPr>
            <a:r>
              <a:rPr lang="en-US" altLang="zh-CN" dirty="0"/>
              <a:t>40</a:t>
            </a:r>
            <a:r>
              <a:rPr lang="zh-CN" altLang="en-US" dirty="0"/>
              <a:t>年来，我们始终坚持中国特色社会主义政治发展道路，不断深化政治体制改革。</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1810038" y="1632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426356"/>
            <a:ext cx="9944100" cy="23267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804116" y="3507719"/>
            <a:ext cx="9092550" cy="2120902"/>
          </a:xfrm>
          <a:prstGeom prst="rect">
            <a:avLst/>
          </a:prstGeom>
        </p:spPr>
        <p:txBody>
          <a:bodyPr wrap="square">
            <a:spAutoFit/>
          </a:bodyPr>
          <a:lstStyle/>
          <a:p>
            <a:pPr>
              <a:lnSpc>
                <a:spcPct val="150000"/>
              </a:lnSpc>
            </a:pPr>
            <a:r>
              <a:rPr lang="zh-CN" altLang="en-US" dirty="0"/>
              <a:t>发展社会主义民主政治，党和国家领导体制日益完善，全面依法治国深入推进，中国特色社会主义法律体系日益健全，人民当家作主的制度保障和法治保障更加有力，人权事业全面发展，爱国统一战线更加巩固，人民依法享有和行使民主权利的内容更加丰富、渠道更加便捷、形式更加多样，掌握着自己命运的中国人民焕发出前所未有的积极性、主动性、创造性，在改革开放和社会主义现代化建设中展现出气吞山河的强大力量！</a:t>
            </a:r>
            <a:endParaRPr lang="zh-CN" altLang="en-US" sz="1600" dirty="0">
              <a:solidFill>
                <a:schemeClr val="tx1">
                  <a:lumMod val="75000"/>
                  <a:lumOff val="25000"/>
                </a:schemeClr>
              </a:solidFill>
              <a:latin typeface="+mn-ea"/>
            </a:endParaRPr>
          </a:p>
        </p:txBody>
      </p:sp>
      <p:sp>
        <p:nvSpPr>
          <p:cNvPr id="5" name="下箭头 4"/>
          <p:cNvSpPr/>
          <p:nvPr/>
        </p:nvSpPr>
        <p:spPr>
          <a:xfrm>
            <a:off x="6165848" y="2973149"/>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772074" y="1694950"/>
            <a:ext cx="686911" cy="686911"/>
            <a:chOff x="6759374" y="1714499"/>
            <a:chExt cx="686911" cy="686911"/>
          </a:xfrm>
        </p:grpSpPr>
        <p:sp>
          <p:nvSpPr>
            <p:cNvPr id="42" name="菱形 41"/>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851498" y="1807173"/>
              <a:ext cx="569387" cy="461665"/>
            </a:xfrm>
            <a:prstGeom prst="rect">
              <a:avLst/>
            </a:prstGeom>
          </p:spPr>
          <p:txBody>
            <a:bodyPr wrap="none">
              <a:spAutoFit/>
            </a:bodyPr>
            <a:lstStyle/>
            <a:p>
              <a:r>
                <a:rPr lang="zh-CN" altLang="en-US" sz="2400" b="1" spc="600" dirty="0">
                  <a:solidFill>
                    <a:schemeClr val="bg1"/>
                  </a:solidFill>
                  <a:latin typeface="微软雅黑" panose="020B0503020204020204" pitchFamily="34" charset="-122"/>
                  <a:ea typeface="微软雅黑" panose="020B0503020204020204" pitchFamily="34" charset="-122"/>
                  <a:cs typeface="+mn-ea"/>
                </a:rPr>
                <a:t>体</a:t>
              </a:r>
              <a:endParaRPr lang="zh-CN" altLang="en-US" sz="2400" dirty="0"/>
            </a:p>
          </p:txBody>
        </p:sp>
      </p:grpSp>
      <p:grpSp>
        <p:nvGrpSpPr>
          <p:cNvPr id="44" name="组合 43"/>
          <p:cNvGrpSpPr/>
          <p:nvPr/>
        </p:nvGrpSpPr>
        <p:grpSpPr>
          <a:xfrm>
            <a:off x="7676633" y="1694950"/>
            <a:ext cx="686911" cy="686911"/>
            <a:chOff x="6759374" y="1714499"/>
            <a:chExt cx="686911" cy="686911"/>
          </a:xfrm>
        </p:grpSpPr>
        <p:sp>
          <p:nvSpPr>
            <p:cNvPr id="45" name="菱形 44"/>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制</a:t>
              </a:r>
              <a:endParaRPr lang="zh-CN" altLang="en-US" sz="2400" dirty="0"/>
            </a:p>
          </p:txBody>
        </p:sp>
      </p:grpSp>
      <p:grpSp>
        <p:nvGrpSpPr>
          <p:cNvPr id="47" name="组合 46"/>
          <p:cNvGrpSpPr/>
          <p:nvPr/>
        </p:nvGrpSpPr>
        <p:grpSpPr>
          <a:xfrm>
            <a:off x="8617881" y="1694950"/>
            <a:ext cx="686911" cy="686911"/>
            <a:chOff x="6759374" y="1714499"/>
            <a:chExt cx="686911" cy="686911"/>
          </a:xfrm>
        </p:grpSpPr>
        <p:sp>
          <p:nvSpPr>
            <p:cNvPr id="48" name="菱形 47"/>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改</a:t>
              </a:r>
              <a:endParaRPr lang="zh-CN" altLang="en-US" sz="2400" dirty="0"/>
            </a:p>
          </p:txBody>
        </p:sp>
      </p:grpSp>
      <p:grpSp>
        <p:nvGrpSpPr>
          <p:cNvPr id="50" name="组合 49"/>
          <p:cNvGrpSpPr/>
          <p:nvPr/>
        </p:nvGrpSpPr>
        <p:grpSpPr>
          <a:xfrm>
            <a:off x="9544981" y="1694950"/>
            <a:ext cx="686911" cy="686911"/>
            <a:chOff x="6759374" y="1714499"/>
            <a:chExt cx="686911" cy="686911"/>
          </a:xfrm>
        </p:grpSpPr>
        <p:sp>
          <p:nvSpPr>
            <p:cNvPr id="51" name="菱形 50"/>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革</a:t>
              </a:r>
              <a:endParaRPr lang="zh-CN" altLang="en-US" sz="2400" dirty="0"/>
            </a:p>
          </p:txBody>
        </p:sp>
      </p:grpSp>
    </p:spTree>
    <p:extLst>
      <p:ext uri="{BB962C8B-B14F-4D97-AF65-F5344CB8AC3E}">
        <p14:creationId xmlns:p14="http://schemas.microsoft.com/office/powerpoint/2010/main" val="2211500254"/>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94744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455894"/>
          </a:xfrm>
          <a:prstGeom prst="rect">
            <a:avLst/>
          </a:prstGeom>
        </p:spPr>
        <p:txBody>
          <a:bodyPr wrap="square">
            <a:spAutoFit/>
          </a:bodyPr>
          <a:lstStyle/>
          <a:p>
            <a:pPr>
              <a:lnSpc>
                <a:spcPct val="150000"/>
              </a:lnSpc>
            </a:pPr>
            <a:r>
              <a:rPr lang="en-US" altLang="zh-CN" dirty="0"/>
              <a:t>40</a:t>
            </a:r>
            <a:r>
              <a:rPr lang="zh-CN" altLang="en-US" dirty="0"/>
              <a:t>年来，我们始终坚持发展社会主义先进文化，加强社会主义精神文明建设。</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1810038" y="1632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426356"/>
            <a:ext cx="9944100" cy="23267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756295" y="3507719"/>
            <a:ext cx="8996909"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t>培育和践行社会主义核心价值观，传承和弘扬中华优秀传统文化，坚持以科学理论引路指向，以正确舆论凝心聚力，以先进文化塑造灵魂，以优秀作品鼓舞斗志，爱国主义、集体主义、社会主义精神广为弘扬，时代楷模、英雄模范不断涌现，文化艺术日益繁荣，网信事业快速发展，全民族理想信念和文化自信不断增强，国家文化软实力和中华文化影响力大幅提升</a:t>
            </a:r>
            <a:r>
              <a:rPr lang="zh-CN" altLang="en-US" sz="1600" dirty="0" smtClean="0"/>
              <a:t>。</a:t>
            </a:r>
            <a:endParaRPr lang="en-US" altLang="zh-CN" sz="1600" dirty="0" smtClean="0"/>
          </a:p>
          <a:p>
            <a:pPr marL="285750" indent="-285750">
              <a:lnSpc>
                <a:spcPct val="150000"/>
              </a:lnSpc>
              <a:buFont typeface="Arial" panose="020B0604020202020204" pitchFamily="34" charset="0"/>
              <a:buChar char="•"/>
            </a:pPr>
            <a:r>
              <a:rPr lang="zh-CN" altLang="en-US" sz="1600" dirty="0"/>
              <a:t>改革开放铸就的伟大改革开放精神，极大丰富了民族精神内涵，成为当代中国人民最鲜明的精神标识。</a:t>
            </a:r>
            <a:endParaRPr lang="zh-CN" altLang="en-US" sz="1600" dirty="0">
              <a:solidFill>
                <a:schemeClr val="tx1">
                  <a:lumMod val="75000"/>
                  <a:lumOff val="25000"/>
                </a:schemeClr>
              </a:solidFill>
              <a:latin typeface="+mn-ea"/>
            </a:endParaRPr>
          </a:p>
        </p:txBody>
      </p:sp>
      <p:sp>
        <p:nvSpPr>
          <p:cNvPr id="5" name="下箭头 4"/>
          <p:cNvSpPr/>
          <p:nvPr/>
        </p:nvSpPr>
        <p:spPr>
          <a:xfrm>
            <a:off x="6165848" y="2973149"/>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759374" y="1714499"/>
            <a:ext cx="686911" cy="686911"/>
            <a:chOff x="6759374" y="1714499"/>
            <a:chExt cx="686911" cy="686911"/>
          </a:xfrm>
        </p:grpSpPr>
        <p:sp>
          <p:nvSpPr>
            <p:cNvPr id="7" name="菱形 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51498" y="1807173"/>
              <a:ext cx="569387" cy="461665"/>
            </a:xfrm>
            <a:prstGeom prst="rect">
              <a:avLst/>
            </a:prstGeom>
          </p:spPr>
          <p:txBody>
            <a:bodyPr wrap="none">
              <a:spAutoFit/>
            </a:bodyPr>
            <a:lstStyle/>
            <a:p>
              <a:r>
                <a:rPr lang="zh-CN" altLang="en-US" sz="2400" b="1" spc="600" dirty="0">
                  <a:solidFill>
                    <a:schemeClr val="bg1"/>
                  </a:solidFill>
                  <a:latin typeface="微软雅黑" panose="020B0503020204020204" pitchFamily="34" charset="-122"/>
                  <a:ea typeface="微软雅黑" panose="020B0503020204020204" pitchFamily="34" charset="-122"/>
                  <a:cs typeface="+mn-ea"/>
                </a:rPr>
                <a:t>发</a:t>
              </a:r>
              <a:endParaRPr lang="zh-CN" altLang="en-US" sz="2400" dirty="0"/>
            </a:p>
          </p:txBody>
        </p:sp>
      </p:grpSp>
      <p:grpSp>
        <p:nvGrpSpPr>
          <p:cNvPr id="26" name="组合 25"/>
          <p:cNvGrpSpPr/>
          <p:nvPr/>
        </p:nvGrpSpPr>
        <p:grpSpPr>
          <a:xfrm>
            <a:off x="7454530" y="1714499"/>
            <a:ext cx="686911" cy="686911"/>
            <a:chOff x="6759374" y="1714499"/>
            <a:chExt cx="686911" cy="686911"/>
          </a:xfrm>
        </p:grpSpPr>
        <p:sp>
          <p:nvSpPr>
            <p:cNvPr id="27" name="菱形 2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展</a:t>
              </a:r>
              <a:endParaRPr lang="zh-CN" altLang="en-US" sz="2400" dirty="0"/>
            </a:p>
          </p:txBody>
        </p:sp>
      </p:grpSp>
      <p:grpSp>
        <p:nvGrpSpPr>
          <p:cNvPr id="29" name="组合 28"/>
          <p:cNvGrpSpPr/>
          <p:nvPr/>
        </p:nvGrpSpPr>
        <p:grpSpPr>
          <a:xfrm>
            <a:off x="8149686" y="1714499"/>
            <a:ext cx="686911" cy="686911"/>
            <a:chOff x="6759374" y="1714499"/>
            <a:chExt cx="686911" cy="686911"/>
          </a:xfrm>
        </p:grpSpPr>
        <p:sp>
          <p:nvSpPr>
            <p:cNvPr id="30" name="菱形 29"/>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先</a:t>
              </a:r>
              <a:endParaRPr lang="zh-CN" altLang="en-US" sz="2400" dirty="0"/>
            </a:p>
          </p:txBody>
        </p:sp>
      </p:grpSp>
      <p:grpSp>
        <p:nvGrpSpPr>
          <p:cNvPr id="32" name="组合 31"/>
          <p:cNvGrpSpPr/>
          <p:nvPr/>
        </p:nvGrpSpPr>
        <p:grpSpPr>
          <a:xfrm>
            <a:off x="8844842" y="1714499"/>
            <a:ext cx="686911" cy="686911"/>
            <a:chOff x="6759374" y="1714499"/>
            <a:chExt cx="686911" cy="686911"/>
          </a:xfrm>
        </p:grpSpPr>
        <p:sp>
          <p:nvSpPr>
            <p:cNvPr id="33" name="菱形 32"/>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进</a:t>
              </a:r>
              <a:endParaRPr lang="zh-CN" altLang="en-US" sz="2400" dirty="0"/>
            </a:p>
          </p:txBody>
        </p:sp>
      </p:grpSp>
      <p:grpSp>
        <p:nvGrpSpPr>
          <p:cNvPr id="35" name="组合 34"/>
          <p:cNvGrpSpPr/>
          <p:nvPr/>
        </p:nvGrpSpPr>
        <p:grpSpPr>
          <a:xfrm>
            <a:off x="9539998" y="1714499"/>
            <a:ext cx="686911" cy="686911"/>
            <a:chOff x="6759374" y="1714499"/>
            <a:chExt cx="686911" cy="686911"/>
          </a:xfrm>
        </p:grpSpPr>
        <p:sp>
          <p:nvSpPr>
            <p:cNvPr id="36" name="菱形 35"/>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文</a:t>
              </a:r>
              <a:endParaRPr lang="zh-CN" altLang="en-US" sz="2400" dirty="0"/>
            </a:p>
          </p:txBody>
        </p:sp>
      </p:grpSp>
      <p:grpSp>
        <p:nvGrpSpPr>
          <p:cNvPr id="38" name="组合 37"/>
          <p:cNvGrpSpPr/>
          <p:nvPr/>
        </p:nvGrpSpPr>
        <p:grpSpPr>
          <a:xfrm>
            <a:off x="10235155" y="1714499"/>
            <a:ext cx="686911" cy="686911"/>
            <a:chOff x="6759374" y="1714499"/>
            <a:chExt cx="686911" cy="686911"/>
          </a:xfrm>
        </p:grpSpPr>
        <p:sp>
          <p:nvSpPr>
            <p:cNvPr id="39" name="菱形 38"/>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化</a:t>
              </a:r>
              <a:endParaRPr lang="zh-CN" altLang="en-US" sz="2400" dirty="0"/>
            </a:p>
          </p:txBody>
        </p:sp>
      </p:grpSp>
    </p:spTree>
    <p:extLst>
      <p:ext uri="{BB962C8B-B14F-4D97-AF65-F5344CB8AC3E}">
        <p14:creationId xmlns:p14="http://schemas.microsoft.com/office/powerpoint/2010/main" val="2089861925"/>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94744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455894"/>
          </a:xfrm>
          <a:prstGeom prst="rect">
            <a:avLst/>
          </a:prstGeom>
        </p:spPr>
        <p:txBody>
          <a:bodyPr wrap="square">
            <a:spAutoFit/>
          </a:bodyPr>
          <a:lstStyle/>
          <a:p>
            <a:pPr>
              <a:lnSpc>
                <a:spcPct val="150000"/>
              </a:lnSpc>
            </a:pPr>
            <a:r>
              <a:rPr lang="en-US" altLang="zh-CN" dirty="0"/>
              <a:t>40</a:t>
            </a:r>
            <a:r>
              <a:rPr lang="zh-CN" altLang="en-US" dirty="0"/>
              <a:t>年来，我们始终坚持在发展中保障和改善民生。</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1810038" y="1632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426356"/>
            <a:ext cx="9944100" cy="308218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756295" y="3507719"/>
            <a:ext cx="8996909"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t>全面推进幼有所育、学有所教、劳有所得、病有所医、老有所养、住有所居、弱有所扶，不断改善人民生活、增进人民福祉。全国居民人均可支配收入由</a:t>
            </a:r>
            <a:r>
              <a:rPr lang="en-US" altLang="zh-CN" sz="1400" dirty="0"/>
              <a:t>171</a:t>
            </a:r>
            <a:r>
              <a:rPr lang="zh-CN" altLang="en-US" sz="1400" dirty="0"/>
              <a:t>元增加到</a:t>
            </a:r>
            <a:r>
              <a:rPr lang="en-US" altLang="zh-CN" sz="1400" dirty="0"/>
              <a:t>2.6</a:t>
            </a:r>
            <a:r>
              <a:rPr lang="zh-CN" altLang="en-US" sz="1400" dirty="0"/>
              <a:t>万元，中等收入群体持续扩大。我国贫困人口累计减少</a:t>
            </a:r>
            <a:r>
              <a:rPr lang="en-US" altLang="zh-CN" sz="1400" dirty="0"/>
              <a:t>7.4</a:t>
            </a:r>
            <a:r>
              <a:rPr lang="zh-CN" altLang="en-US" sz="1400" dirty="0"/>
              <a:t>亿人，贫困发生率下降</a:t>
            </a:r>
            <a:r>
              <a:rPr lang="en-US" altLang="zh-CN" sz="1400" dirty="0"/>
              <a:t>94.4</a:t>
            </a:r>
            <a:r>
              <a:rPr lang="zh-CN" altLang="en-US" sz="1400" dirty="0"/>
              <a:t>个百分点，谱写了人类反贫困史上的光辉篇章。教育事业全面发展，九年义务教育巩固率达</a:t>
            </a:r>
            <a:r>
              <a:rPr lang="en-US" altLang="zh-CN" sz="1400" dirty="0"/>
              <a:t>93.8%</a:t>
            </a:r>
            <a:r>
              <a:rPr lang="zh-CN" altLang="en-US" sz="1400" dirty="0"/>
              <a:t>。我国建成了包括养老、医疗、低保、住房在内的世界最大的社会保障体系，基本养老保险覆盖超过</a:t>
            </a:r>
            <a:r>
              <a:rPr lang="en-US" altLang="zh-CN" sz="1400" dirty="0"/>
              <a:t>9</a:t>
            </a:r>
            <a:r>
              <a:rPr lang="zh-CN" altLang="en-US" sz="1400" dirty="0"/>
              <a:t>亿人，医疗保险覆盖超过</a:t>
            </a:r>
            <a:r>
              <a:rPr lang="en-US" altLang="zh-CN" sz="1400" dirty="0"/>
              <a:t>13</a:t>
            </a:r>
            <a:r>
              <a:rPr lang="zh-CN" altLang="en-US" sz="1400" dirty="0"/>
              <a:t>亿人。常住人口城镇化率达到</a:t>
            </a:r>
            <a:r>
              <a:rPr lang="en-US" altLang="zh-CN" sz="1400" dirty="0"/>
              <a:t>58.52%</a:t>
            </a:r>
            <a:r>
              <a:rPr lang="zh-CN" altLang="en-US" sz="1400" dirty="0"/>
              <a:t>，上升</a:t>
            </a:r>
            <a:r>
              <a:rPr lang="en-US" altLang="zh-CN" sz="1400" dirty="0"/>
              <a:t>40.6</a:t>
            </a:r>
            <a:r>
              <a:rPr lang="zh-CN" altLang="en-US" sz="1400" dirty="0"/>
              <a:t>个百分点。居民预期寿命由</a:t>
            </a:r>
            <a:r>
              <a:rPr lang="en-US" altLang="zh-CN" sz="1400" dirty="0"/>
              <a:t>1981</a:t>
            </a:r>
            <a:r>
              <a:rPr lang="zh-CN" altLang="en-US" sz="1400" dirty="0"/>
              <a:t>年的</a:t>
            </a:r>
            <a:r>
              <a:rPr lang="en-US" altLang="zh-CN" sz="1400" dirty="0"/>
              <a:t>67.8</a:t>
            </a:r>
            <a:r>
              <a:rPr lang="zh-CN" altLang="en-US" sz="1400" dirty="0"/>
              <a:t>岁提高到</a:t>
            </a:r>
            <a:r>
              <a:rPr lang="en-US" altLang="zh-CN" sz="1400" dirty="0"/>
              <a:t>2017</a:t>
            </a:r>
            <a:r>
              <a:rPr lang="zh-CN" altLang="en-US" sz="1400" dirty="0"/>
              <a:t>年的</a:t>
            </a:r>
            <a:r>
              <a:rPr lang="en-US" altLang="zh-CN" sz="1400" dirty="0"/>
              <a:t>76.7</a:t>
            </a:r>
            <a:r>
              <a:rPr lang="zh-CN" altLang="en-US" sz="1400" dirty="0"/>
              <a:t>岁</a:t>
            </a:r>
            <a:r>
              <a:rPr lang="zh-CN" altLang="en-US" sz="1400" dirty="0" smtClean="0"/>
              <a:t>。</a:t>
            </a:r>
            <a:endParaRPr lang="en-US" altLang="zh-CN" sz="1400" dirty="0" smtClean="0"/>
          </a:p>
          <a:p>
            <a:pPr marL="285750" indent="-285750">
              <a:lnSpc>
                <a:spcPct val="150000"/>
              </a:lnSpc>
              <a:buFont typeface="Arial" panose="020B0604020202020204" pitchFamily="34" charset="0"/>
              <a:buChar char="•"/>
            </a:pPr>
            <a:r>
              <a:rPr lang="zh-CN" altLang="en-US" sz="1400" dirty="0" smtClean="0"/>
              <a:t>我国</a:t>
            </a:r>
            <a:r>
              <a:rPr lang="zh-CN" altLang="en-US" sz="1400" dirty="0"/>
              <a:t>社会大局保持长期稳定，成为世界上最有安全感的国家之一。粮票、布票、肉票、鱼票、油票、豆腐票、副食本、工业券等百姓生活曾经离不开的票证已经进入了历史博物馆，忍饥挨饿、缺吃少穿、生活困顿这些几千年来困扰我国人民的问题总体上一去不复返了！</a:t>
            </a:r>
            <a:endParaRPr lang="zh-CN" altLang="en-US" sz="1400" dirty="0">
              <a:solidFill>
                <a:schemeClr val="tx1">
                  <a:lumMod val="75000"/>
                  <a:lumOff val="25000"/>
                </a:schemeClr>
              </a:solidFill>
              <a:latin typeface="+mn-ea"/>
            </a:endParaRPr>
          </a:p>
        </p:txBody>
      </p:sp>
      <p:sp>
        <p:nvSpPr>
          <p:cNvPr id="5" name="下箭头 4"/>
          <p:cNvSpPr/>
          <p:nvPr/>
        </p:nvSpPr>
        <p:spPr>
          <a:xfrm>
            <a:off x="6165848" y="2973149"/>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759374" y="1714499"/>
            <a:ext cx="686911" cy="686911"/>
            <a:chOff x="6759374" y="1714499"/>
            <a:chExt cx="686911" cy="686911"/>
          </a:xfrm>
        </p:grpSpPr>
        <p:sp>
          <p:nvSpPr>
            <p:cNvPr id="7" name="菱形 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保</a:t>
              </a:r>
              <a:endParaRPr lang="zh-CN" altLang="en-US" sz="2400" dirty="0"/>
            </a:p>
          </p:txBody>
        </p:sp>
      </p:grpSp>
      <p:grpSp>
        <p:nvGrpSpPr>
          <p:cNvPr id="26" name="组合 25"/>
          <p:cNvGrpSpPr/>
          <p:nvPr/>
        </p:nvGrpSpPr>
        <p:grpSpPr>
          <a:xfrm>
            <a:off x="7454530" y="1714499"/>
            <a:ext cx="686911" cy="686911"/>
            <a:chOff x="6759374" y="1714499"/>
            <a:chExt cx="686911" cy="686911"/>
          </a:xfrm>
        </p:grpSpPr>
        <p:sp>
          <p:nvSpPr>
            <p:cNvPr id="27" name="菱形 2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障</a:t>
              </a:r>
              <a:endParaRPr lang="zh-CN" altLang="en-US" sz="2400" dirty="0"/>
            </a:p>
          </p:txBody>
        </p:sp>
      </p:grpSp>
      <p:grpSp>
        <p:nvGrpSpPr>
          <p:cNvPr id="29" name="组合 28"/>
          <p:cNvGrpSpPr/>
          <p:nvPr/>
        </p:nvGrpSpPr>
        <p:grpSpPr>
          <a:xfrm>
            <a:off x="8149686" y="1714499"/>
            <a:ext cx="686911" cy="686911"/>
            <a:chOff x="6759374" y="1714499"/>
            <a:chExt cx="686911" cy="686911"/>
          </a:xfrm>
        </p:grpSpPr>
        <p:sp>
          <p:nvSpPr>
            <p:cNvPr id="30" name="菱形 29"/>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改</a:t>
              </a:r>
              <a:endParaRPr lang="zh-CN" altLang="en-US" sz="2400" dirty="0"/>
            </a:p>
          </p:txBody>
        </p:sp>
      </p:grpSp>
      <p:grpSp>
        <p:nvGrpSpPr>
          <p:cNvPr id="32" name="组合 31"/>
          <p:cNvGrpSpPr/>
          <p:nvPr/>
        </p:nvGrpSpPr>
        <p:grpSpPr>
          <a:xfrm>
            <a:off x="8844842" y="1714499"/>
            <a:ext cx="686911" cy="686911"/>
            <a:chOff x="6759374" y="1714499"/>
            <a:chExt cx="686911" cy="686911"/>
          </a:xfrm>
        </p:grpSpPr>
        <p:sp>
          <p:nvSpPr>
            <p:cNvPr id="33" name="菱形 32"/>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善</a:t>
              </a:r>
              <a:endParaRPr lang="zh-CN" altLang="en-US" sz="2400" dirty="0"/>
            </a:p>
          </p:txBody>
        </p:sp>
      </p:grpSp>
      <p:grpSp>
        <p:nvGrpSpPr>
          <p:cNvPr id="35" name="组合 34"/>
          <p:cNvGrpSpPr/>
          <p:nvPr/>
        </p:nvGrpSpPr>
        <p:grpSpPr>
          <a:xfrm>
            <a:off x="9539998" y="1714499"/>
            <a:ext cx="686911" cy="686911"/>
            <a:chOff x="6759374" y="1714499"/>
            <a:chExt cx="686911" cy="686911"/>
          </a:xfrm>
        </p:grpSpPr>
        <p:sp>
          <p:nvSpPr>
            <p:cNvPr id="36" name="菱形 35"/>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民</a:t>
              </a:r>
              <a:endParaRPr lang="zh-CN" altLang="en-US" sz="2400" dirty="0"/>
            </a:p>
          </p:txBody>
        </p:sp>
      </p:grpSp>
      <p:grpSp>
        <p:nvGrpSpPr>
          <p:cNvPr id="38" name="组合 37"/>
          <p:cNvGrpSpPr/>
          <p:nvPr/>
        </p:nvGrpSpPr>
        <p:grpSpPr>
          <a:xfrm>
            <a:off x="10235155" y="1714499"/>
            <a:ext cx="686911" cy="686911"/>
            <a:chOff x="6759374" y="1714499"/>
            <a:chExt cx="686911" cy="686911"/>
          </a:xfrm>
        </p:grpSpPr>
        <p:sp>
          <p:nvSpPr>
            <p:cNvPr id="39" name="菱形 38"/>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生</a:t>
              </a:r>
              <a:endParaRPr lang="zh-CN" altLang="en-US" sz="2400" dirty="0"/>
            </a:p>
          </p:txBody>
        </p:sp>
      </p:grpSp>
    </p:spTree>
    <p:extLst>
      <p:ext uri="{BB962C8B-B14F-4D97-AF65-F5344CB8AC3E}">
        <p14:creationId xmlns:p14="http://schemas.microsoft.com/office/powerpoint/2010/main" val="27196407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444802"/>
            <a:ext cx="9944100" cy="94744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861192"/>
            <a:ext cx="9092550" cy="455894"/>
          </a:xfrm>
          <a:prstGeom prst="rect">
            <a:avLst/>
          </a:prstGeom>
        </p:spPr>
        <p:txBody>
          <a:bodyPr wrap="square">
            <a:spAutoFit/>
          </a:bodyPr>
          <a:lstStyle/>
          <a:p>
            <a:pPr>
              <a:lnSpc>
                <a:spcPct val="150000"/>
              </a:lnSpc>
            </a:pPr>
            <a:r>
              <a:rPr lang="zh-CN" altLang="en-US" dirty="0"/>
              <a:t>　</a:t>
            </a:r>
            <a:r>
              <a:rPr lang="en-US" altLang="zh-CN" dirty="0"/>
              <a:t>40</a:t>
            </a:r>
            <a:r>
              <a:rPr lang="zh-CN" altLang="en-US" dirty="0"/>
              <a:t>年来，我们始终坚持推进祖国和平统一大业，实施“一国两制”基本方针。</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1810038" y="20513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845456"/>
            <a:ext cx="9944100" cy="19838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756295" y="3926819"/>
            <a:ext cx="8996909" cy="1705403"/>
          </a:xfrm>
          <a:prstGeom prst="rect">
            <a:avLst/>
          </a:prstGeom>
        </p:spPr>
        <p:txBody>
          <a:bodyPr wrap="square">
            <a:spAutoFit/>
          </a:bodyPr>
          <a:lstStyle/>
          <a:p>
            <a:pPr>
              <a:lnSpc>
                <a:spcPct val="150000"/>
              </a:lnSpc>
            </a:pPr>
            <a:r>
              <a:rPr lang="zh-CN" altLang="en-US" dirty="0" smtClean="0"/>
              <a:t>相继</a:t>
            </a:r>
            <a:r>
              <a:rPr lang="zh-CN" altLang="en-US" dirty="0"/>
              <a:t>恢复对香港、澳门行使主权，洗雪了中华民族百年屈辱。我们坚持一个中国原则和“九二共识”，加强两岸经济文化交流合作，推动两岸关系和平发展，坚决反对和遏制“台独”分裂势力，牢牢掌握两岸关系发展主导权和主动权。海内外全体中华儿女的民族认同感、文化认同感大大增强，同心共筑中国梦的意志更加坚强！</a:t>
            </a:r>
            <a:endParaRPr lang="zh-CN" altLang="en-US" sz="1400" dirty="0">
              <a:solidFill>
                <a:schemeClr val="tx1">
                  <a:lumMod val="75000"/>
                  <a:lumOff val="25000"/>
                </a:schemeClr>
              </a:solidFill>
              <a:latin typeface="+mn-ea"/>
            </a:endParaRPr>
          </a:p>
        </p:txBody>
      </p:sp>
      <p:sp>
        <p:nvSpPr>
          <p:cNvPr id="5" name="下箭头 4"/>
          <p:cNvSpPr/>
          <p:nvPr/>
        </p:nvSpPr>
        <p:spPr>
          <a:xfrm>
            <a:off x="6165848" y="3392249"/>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759374" y="2133599"/>
            <a:ext cx="686911" cy="686911"/>
            <a:chOff x="6759374" y="1714499"/>
            <a:chExt cx="686911" cy="686911"/>
          </a:xfrm>
        </p:grpSpPr>
        <p:sp>
          <p:nvSpPr>
            <p:cNvPr id="7" name="菱形 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一</a:t>
              </a:r>
              <a:endParaRPr lang="zh-CN" altLang="en-US" sz="2400" dirty="0"/>
            </a:p>
          </p:txBody>
        </p:sp>
      </p:grpSp>
      <p:grpSp>
        <p:nvGrpSpPr>
          <p:cNvPr id="26" name="组合 25"/>
          <p:cNvGrpSpPr/>
          <p:nvPr/>
        </p:nvGrpSpPr>
        <p:grpSpPr>
          <a:xfrm>
            <a:off x="7454530" y="2133599"/>
            <a:ext cx="686911" cy="686911"/>
            <a:chOff x="6759374" y="1714499"/>
            <a:chExt cx="686911" cy="686911"/>
          </a:xfrm>
        </p:grpSpPr>
        <p:sp>
          <p:nvSpPr>
            <p:cNvPr id="27" name="菱形 26"/>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国</a:t>
              </a:r>
              <a:endParaRPr lang="zh-CN" altLang="en-US" sz="2400" dirty="0"/>
            </a:p>
          </p:txBody>
        </p:sp>
      </p:grpSp>
      <p:grpSp>
        <p:nvGrpSpPr>
          <p:cNvPr id="29" name="组合 28"/>
          <p:cNvGrpSpPr/>
          <p:nvPr/>
        </p:nvGrpSpPr>
        <p:grpSpPr>
          <a:xfrm>
            <a:off x="8149686" y="2133599"/>
            <a:ext cx="686911" cy="686911"/>
            <a:chOff x="6759374" y="1714499"/>
            <a:chExt cx="686911" cy="686911"/>
          </a:xfrm>
        </p:grpSpPr>
        <p:sp>
          <p:nvSpPr>
            <p:cNvPr id="30" name="菱形 29"/>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两</a:t>
              </a:r>
              <a:endParaRPr lang="zh-CN" altLang="en-US" sz="2400" dirty="0"/>
            </a:p>
          </p:txBody>
        </p:sp>
      </p:grpSp>
      <p:grpSp>
        <p:nvGrpSpPr>
          <p:cNvPr id="32" name="组合 31"/>
          <p:cNvGrpSpPr/>
          <p:nvPr/>
        </p:nvGrpSpPr>
        <p:grpSpPr>
          <a:xfrm>
            <a:off x="8844842" y="2133599"/>
            <a:ext cx="686911" cy="686911"/>
            <a:chOff x="6759374" y="1714499"/>
            <a:chExt cx="686911" cy="686911"/>
          </a:xfrm>
        </p:grpSpPr>
        <p:sp>
          <p:nvSpPr>
            <p:cNvPr id="33" name="菱形 32"/>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制</a:t>
              </a:r>
              <a:endParaRPr lang="zh-CN" altLang="en-US" sz="2400" dirty="0"/>
            </a:p>
          </p:txBody>
        </p:sp>
      </p:grpSp>
      <p:grpSp>
        <p:nvGrpSpPr>
          <p:cNvPr id="35" name="组合 34"/>
          <p:cNvGrpSpPr/>
          <p:nvPr/>
        </p:nvGrpSpPr>
        <p:grpSpPr>
          <a:xfrm>
            <a:off x="9539998" y="2133599"/>
            <a:ext cx="686911" cy="686911"/>
            <a:chOff x="6759374" y="1714499"/>
            <a:chExt cx="686911" cy="686911"/>
          </a:xfrm>
        </p:grpSpPr>
        <p:sp>
          <p:nvSpPr>
            <p:cNvPr id="36" name="菱形 35"/>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建</a:t>
              </a:r>
              <a:endParaRPr lang="zh-CN" altLang="en-US" sz="2400" dirty="0"/>
            </a:p>
          </p:txBody>
        </p:sp>
      </p:grpSp>
      <p:grpSp>
        <p:nvGrpSpPr>
          <p:cNvPr id="38" name="组合 37"/>
          <p:cNvGrpSpPr/>
          <p:nvPr/>
        </p:nvGrpSpPr>
        <p:grpSpPr>
          <a:xfrm>
            <a:off x="10235155" y="2133599"/>
            <a:ext cx="686911" cy="686911"/>
            <a:chOff x="6759374" y="1714499"/>
            <a:chExt cx="686911" cy="686911"/>
          </a:xfrm>
        </p:grpSpPr>
        <p:sp>
          <p:nvSpPr>
            <p:cNvPr id="39" name="菱形 38"/>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设</a:t>
              </a:r>
              <a:endParaRPr lang="zh-CN" altLang="en-US" sz="2400" dirty="0"/>
            </a:p>
          </p:txBody>
        </p:sp>
      </p:grpSp>
    </p:spTree>
    <p:extLst>
      <p:ext uri="{BB962C8B-B14F-4D97-AF65-F5344CB8AC3E}">
        <p14:creationId xmlns:p14="http://schemas.microsoft.com/office/powerpoint/2010/main" val="332922341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134090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830997"/>
          </a:xfrm>
          <a:prstGeom prst="rect">
            <a:avLst/>
          </a:prstGeom>
        </p:spPr>
        <p:txBody>
          <a:bodyPr wrap="square">
            <a:spAutoFit/>
          </a:bodyPr>
          <a:lstStyle/>
          <a:p>
            <a:pPr>
              <a:lnSpc>
                <a:spcPct val="150000"/>
              </a:lnSpc>
            </a:pPr>
            <a:r>
              <a:rPr lang="en-US" altLang="zh-CN" sz="1600" dirty="0"/>
              <a:t>40</a:t>
            </a:r>
            <a:r>
              <a:rPr lang="zh-CN" altLang="en-US" sz="1600" dirty="0"/>
              <a:t>年来，我们始终坚持独立自主的和平外交政策，始终不渝走和平发展道路、奉行互利共赢的开放战略，坚定维护国际关系基本准则，维护国际公平正义。</a:t>
            </a:r>
            <a:endParaRPr lang="en-US" altLang="zh-CN" sz="1600" dirty="0" smtClean="0">
              <a:solidFill>
                <a:schemeClr val="tx1">
                  <a:lumMod val="75000"/>
                  <a:lumOff val="25000"/>
                </a:schemeClr>
              </a:solidFill>
              <a:latin typeface="+mn-ea"/>
            </a:endParaRPr>
          </a:p>
        </p:txBody>
      </p:sp>
      <p:grpSp>
        <p:nvGrpSpPr>
          <p:cNvPr id="10" name="组合 9"/>
          <p:cNvGrpSpPr/>
          <p:nvPr/>
        </p:nvGrpSpPr>
        <p:grpSpPr>
          <a:xfrm>
            <a:off x="1810038" y="1632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819818"/>
            <a:ext cx="9944100" cy="23267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804116" y="3901181"/>
            <a:ext cx="9092550" cy="2120902"/>
          </a:xfrm>
          <a:prstGeom prst="rect">
            <a:avLst/>
          </a:prstGeom>
        </p:spPr>
        <p:txBody>
          <a:bodyPr wrap="square">
            <a:spAutoFit/>
          </a:bodyPr>
          <a:lstStyle/>
          <a:p>
            <a:pPr>
              <a:lnSpc>
                <a:spcPct val="150000"/>
              </a:lnSpc>
            </a:pPr>
            <a:r>
              <a:rPr lang="zh-CN" altLang="en-US" dirty="0"/>
              <a:t>我们实现由封闭半封闭到全方位开放的历史转变，积极参与经济全球化进程，为推动人类共同发展作出了应有贡献。我们积极推动建设开放型世界经济、构建人类命运共同体，促进全球治理体系变革，旗帜鲜明反对霸权主义和强权政治，为世界和平与发展不断贡献中国智慧、中国方案、中国力量。我国日益走近世界舞台中央，成为国际社会公认的世界和平的建设者、全球发展的贡献者、国际秩序的维护者！</a:t>
            </a:r>
            <a:endParaRPr lang="zh-CN" altLang="en-US" sz="1600" dirty="0">
              <a:solidFill>
                <a:schemeClr val="tx1">
                  <a:lumMod val="75000"/>
                  <a:lumOff val="25000"/>
                </a:schemeClr>
              </a:solidFill>
              <a:latin typeface="+mn-ea"/>
            </a:endParaRPr>
          </a:p>
        </p:txBody>
      </p:sp>
      <p:sp>
        <p:nvSpPr>
          <p:cNvPr id="5" name="下箭头 4"/>
          <p:cNvSpPr/>
          <p:nvPr/>
        </p:nvSpPr>
        <p:spPr>
          <a:xfrm>
            <a:off x="6165848" y="3366611"/>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772074" y="1694950"/>
            <a:ext cx="686911" cy="686911"/>
            <a:chOff x="6759374" y="1714499"/>
            <a:chExt cx="686911" cy="686911"/>
          </a:xfrm>
        </p:grpSpPr>
        <p:sp>
          <p:nvSpPr>
            <p:cNvPr id="42" name="菱形 41"/>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外</a:t>
              </a:r>
              <a:endParaRPr lang="zh-CN" altLang="en-US" sz="2400" dirty="0"/>
            </a:p>
          </p:txBody>
        </p:sp>
      </p:grpSp>
      <p:grpSp>
        <p:nvGrpSpPr>
          <p:cNvPr id="44" name="组合 43"/>
          <p:cNvGrpSpPr/>
          <p:nvPr/>
        </p:nvGrpSpPr>
        <p:grpSpPr>
          <a:xfrm>
            <a:off x="7676633" y="1694950"/>
            <a:ext cx="686911" cy="686911"/>
            <a:chOff x="6759374" y="1714499"/>
            <a:chExt cx="686911" cy="686911"/>
          </a:xfrm>
        </p:grpSpPr>
        <p:sp>
          <p:nvSpPr>
            <p:cNvPr id="45" name="菱形 44"/>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交</a:t>
              </a:r>
              <a:endParaRPr lang="zh-CN" altLang="en-US" sz="2400" dirty="0"/>
            </a:p>
          </p:txBody>
        </p:sp>
      </p:grpSp>
      <p:grpSp>
        <p:nvGrpSpPr>
          <p:cNvPr id="47" name="组合 46"/>
          <p:cNvGrpSpPr/>
          <p:nvPr/>
        </p:nvGrpSpPr>
        <p:grpSpPr>
          <a:xfrm>
            <a:off x="8617881" y="1694950"/>
            <a:ext cx="686911" cy="686911"/>
            <a:chOff x="6759374" y="1714499"/>
            <a:chExt cx="686911" cy="686911"/>
          </a:xfrm>
        </p:grpSpPr>
        <p:sp>
          <p:nvSpPr>
            <p:cNvPr id="48" name="菱形 47"/>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政</a:t>
              </a:r>
              <a:endParaRPr lang="zh-CN" altLang="en-US" sz="2400" dirty="0"/>
            </a:p>
          </p:txBody>
        </p:sp>
      </p:grpSp>
      <p:grpSp>
        <p:nvGrpSpPr>
          <p:cNvPr id="50" name="组合 49"/>
          <p:cNvGrpSpPr/>
          <p:nvPr/>
        </p:nvGrpSpPr>
        <p:grpSpPr>
          <a:xfrm>
            <a:off x="9544981" y="1694950"/>
            <a:ext cx="686911" cy="686911"/>
            <a:chOff x="6759374" y="1714499"/>
            <a:chExt cx="686911" cy="686911"/>
          </a:xfrm>
        </p:grpSpPr>
        <p:sp>
          <p:nvSpPr>
            <p:cNvPr id="51" name="菱形 50"/>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策</a:t>
              </a:r>
              <a:endParaRPr lang="zh-CN" altLang="en-US" sz="2400" dirty="0"/>
            </a:p>
          </p:txBody>
        </p:sp>
      </p:grpSp>
    </p:spTree>
    <p:extLst>
      <p:ext uri="{BB962C8B-B14F-4D97-AF65-F5344CB8AC3E}">
        <p14:creationId xmlns:p14="http://schemas.microsoft.com/office/powerpoint/2010/main" val="63967426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134090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784830"/>
          </a:xfrm>
          <a:prstGeom prst="rect">
            <a:avLst/>
          </a:prstGeom>
        </p:spPr>
        <p:txBody>
          <a:bodyPr wrap="square">
            <a:spAutoFit/>
          </a:bodyPr>
          <a:lstStyle/>
          <a:p>
            <a:pPr>
              <a:lnSpc>
                <a:spcPct val="150000"/>
              </a:lnSpc>
            </a:pPr>
            <a:r>
              <a:rPr lang="zh-CN" altLang="en-US" sz="1500" dirty="0"/>
              <a:t>　</a:t>
            </a:r>
            <a:r>
              <a:rPr lang="en-US" altLang="zh-CN" sz="1500" dirty="0"/>
              <a:t>40</a:t>
            </a:r>
            <a:r>
              <a:rPr lang="zh-CN" altLang="en-US" sz="1500" dirty="0"/>
              <a:t>年来，我们始终坚持加强和改善党的领导，积极应对在长期执政和改革开放条件下党面临的各种风险挑战，持续推进党的建设新的伟大工程，保持党的先进性和纯洁性，保持党同人民群众的血肉联系。</a:t>
            </a:r>
            <a:endParaRPr lang="en-US" altLang="zh-CN" sz="1500" dirty="0" smtClean="0">
              <a:solidFill>
                <a:schemeClr val="tx1">
                  <a:lumMod val="75000"/>
                  <a:lumOff val="25000"/>
                </a:schemeClr>
              </a:solidFill>
              <a:latin typeface="+mn-ea"/>
            </a:endParaRPr>
          </a:p>
        </p:txBody>
      </p:sp>
      <p:grpSp>
        <p:nvGrpSpPr>
          <p:cNvPr id="10" name="组合 9"/>
          <p:cNvGrpSpPr/>
          <p:nvPr/>
        </p:nvGrpSpPr>
        <p:grpSpPr>
          <a:xfrm>
            <a:off x="1810038" y="1632240"/>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98598"/>
            </a:xfrm>
            <a:prstGeom prst="rect">
              <a:avLst/>
            </a:prstGeom>
            <a:noFill/>
          </p:spPr>
          <p:txBody>
            <a:bodyPr wrap="square">
              <a:spAutoFit/>
            </a:bodyPr>
            <a:lstStyle/>
            <a:p>
              <a:pPr algn="ctr">
                <a:lnSpc>
                  <a:spcPct val="120000"/>
                </a:lnSpc>
              </a:pPr>
              <a:r>
                <a:rPr lang="en-US" altLang="zh-CN" sz="2200" b="1" spc="600" dirty="0" smtClean="0">
                  <a:solidFill>
                    <a:schemeClr val="bg1"/>
                  </a:solidFill>
                  <a:latin typeface="微软雅黑" panose="020B0503020204020204" pitchFamily="34" charset="-122"/>
                  <a:ea typeface="微软雅黑" panose="020B0503020204020204" pitchFamily="34" charset="-122"/>
                  <a:cs typeface="+mn-ea"/>
                </a:rPr>
                <a:t>40</a:t>
              </a: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年来始终坚持</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819818"/>
            <a:ext cx="9944100" cy="232674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804116" y="3901181"/>
            <a:ext cx="9092550" cy="2120902"/>
          </a:xfrm>
          <a:prstGeom prst="rect">
            <a:avLst/>
          </a:prstGeom>
        </p:spPr>
        <p:txBody>
          <a:bodyPr wrap="square">
            <a:spAutoFit/>
          </a:bodyPr>
          <a:lstStyle/>
          <a:p>
            <a:pPr>
              <a:lnSpc>
                <a:spcPct val="150000"/>
              </a:lnSpc>
            </a:pPr>
            <a:r>
              <a:rPr lang="zh-CN" altLang="en-US" dirty="0"/>
              <a:t>我们积极探索共产党执政规律、社会主义建设规律、人类社会发展规律，不断开辟马克思主义中国化新境界。我们坚持党要管党、从严治党，净化党内政治生态，持之以恒正风肃纪，大力整治形式主义、官僚主义、享乐主义和奢靡之风，以零容忍态度严厉惩治腐败，反腐败斗争取得压倒性胜利。我们党在革命性锻造中坚定走在时代前列，始终是中国人民和中华民族的主心骨。</a:t>
            </a:r>
            <a:endParaRPr lang="zh-CN" altLang="en-US" sz="1600" dirty="0">
              <a:solidFill>
                <a:schemeClr val="tx1">
                  <a:lumMod val="75000"/>
                  <a:lumOff val="25000"/>
                </a:schemeClr>
              </a:solidFill>
              <a:latin typeface="+mn-ea"/>
            </a:endParaRPr>
          </a:p>
        </p:txBody>
      </p:sp>
      <p:sp>
        <p:nvSpPr>
          <p:cNvPr id="5" name="下箭头 4"/>
          <p:cNvSpPr/>
          <p:nvPr/>
        </p:nvSpPr>
        <p:spPr>
          <a:xfrm>
            <a:off x="6165848" y="3366611"/>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6772074" y="1694950"/>
            <a:ext cx="686911" cy="686911"/>
            <a:chOff x="6759374" y="1714499"/>
            <a:chExt cx="686911" cy="686911"/>
          </a:xfrm>
        </p:grpSpPr>
        <p:sp>
          <p:nvSpPr>
            <p:cNvPr id="42" name="菱形 41"/>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党</a:t>
              </a:r>
              <a:endParaRPr lang="zh-CN" altLang="en-US" sz="2400" dirty="0"/>
            </a:p>
          </p:txBody>
        </p:sp>
      </p:grpSp>
      <p:grpSp>
        <p:nvGrpSpPr>
          <p:cNvPr id="44" name="组合 43"/>
          <p:cNvGrpSpPr/>
          <p:nvPr/>
        </p:nvGrpSpPr>
        <p:grpSpPr>
          <a:xfrm>
            <a:off x="7676633" y="1694950"/>
            <a:ext cx="686911" cy="686911"/>
            <a:chOff x="6759374" y="1714499"/>
            <a:chExt cx="686911" cy="686911"/>
          </a:xfrm>
        </p:grpSpPr>
        <p:sp>
          <p:nvSpPr>
            <p:cNvPr id="45" name="菱形 44"/>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6851498" y="1807173"/>
              <a:ext cx="569387" cy="461665"/>
            </a:xfrm>
            <a:prstGeom prst="rect">
              <a:avLst/>
            </a:prstGeom>
          </p:spPr>
          <p:txBody>
            <a:bodyPr wrap="none">
              <a:spAutoFit/>
            </a:bodyPr>
            <a:lstStyle/>
            <a:p>
              <a:r>
                <a:rPr lang="zh-CN" altLang="en-US" sz="2400" b="1" spc="600" dirty="0">
                  <a:solidFill>
                    <a:schemeClr val="bg1"/>
                  </a:solidFill>
                  <a:latin typeface="微软雅黑" panose="020B0503020204020204" pitchFamily="34" charset="-122"/>
                  <a:ea typeface="微软雅黑" panose="020B0503020204020204" pitchFamily="34" charset="-122"/>
                  <a:cs typeface="+mn-ea"/>
                </a:rPr>
                <a:t>建</a:t>
              </a:r>
              <a:endParaRPr lang="zh-CN" altLang="en-US" sz="2400" dirty="0"/>
            </a:p>
          </p:txBody>
        </p:sp>
      </p:grpSp>
      <p:grpSp>
        <p:nvGrpSpPr>
          <p:cNvPr id="47" name="组合 46"/>
          <p:cNvGrpSpPr/>
          <p:nvPr/>
        </p:nvGrpSpPr>
        <p:grpSpPr>
          <a:xfrm>
            <a:off x="8617881" y="1694950"/>
            <a:ext cx="686911" cy="686911"/>
            <a:chOff x="6759374" y="1714499"/>
            <a:chExt cx="686911" cy="686911"/>
          </a:xfrm>
        </p:grpSpPr>
        <p:sp>
          <p:nvSpPr>
            <p:cNvPr id="48" name="菱形 47"/>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政</a:t>
              </a:r>
              <a:endParaRPr lang="zh-CN" altLang="en-US" sz="2400" dirty="0"/>
            </a:p>
          </p:txBody>
        </p:sp>
      </p:grpSp>
      <p:grpSp>
        <p:nvGrpSpPr>
          <p:cNvPr id="50" name="组合 49"/>
          <p:cNvGrpSpPr/>
          <p:nvPr/>
        </p:nvGrpSpPr>
        <p:grpSpPr>
          <a:xfrm>
            <a:off x="9544981" y="1694950"/>
            <a:ext cx="686911" cy="686911"/>
            <a:chOff x="6759374" y="1714499"/>
            <a:chExt cx="686911" cy="686911"/>
          </a:xfrm>
        </p:grpSpPr>
        <p:sp>
          <p:nvSpPr>
            <p:cNvPr id="51" name="菱形 50"/>
            <p:cNvSpPr/>
            <p:nvPr/>
          </p:nvSpPr>
          <p:spPr>
            <a:xfrm>
              <a:off x="6759374" y="1714499"/>
              <a:ext cx="686911" cy="686911"/>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851498" y="1807173"/>
              <a:ext cx="569387" cy="461665"/>
            </a:xfrm>
            <a:prstGeom prst="rect">
              <a:avLst/>
            </a:prstGeom>
          </p:spPr>
          <p:txBody>
            <a:bodyPr wrap="none">
              <a:spAutoFit/>
            </a:bodyPr>
            <a:lstStyle/>
            <a:p>
              <a:r>
                <a:rPr lang="zh-CN" altLang="en-US" sz="2400" b="1" spc="600" dirty="0" smtClean="0">
                  <a:solidFill>
                    <a:schemeClr val="bg1"/>
                  </a:solidFill>
                  <a:latin typeface="微软雅黑" panose="020B0503020204020204" pitchFamily="34" charset="-122"/>
                  <a:ea typeface="微软雅黑" panose="020B0503020204020204" pitchFamily="34" charset="-122"/>
                  <a:cs typeface="+mn-ea"/>
                </a:rPr>
                <a:t>策</a:t>
              </a:r>
              <a:endParaRPr lang="zh-CN" altLang="en-US" sz="2400" dirty="0"/>
            </a:p>
          </p:txBody>
        </p:sp>
      </p:grpSp>
    </p:spTree>
    <p:extLst>
      <p:ext uri="{BB962C8B-B14F-4D97-AF65-F5344CB8AC3E}">
        <p14:creationId xmlns:p14="http://schemas.microsoft.com/office/powerpoint/2010/main" val="281766800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93800" y="2025702"/>
            <a:ext cx="9944100" cy="146975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08475" y="2442092"/>
            <a:ext cx="9092550" cy="874407"/>
          </a:xfrm>
          <a:prstGeom prst="rect">
            <a:avLst/>
          </a:prstGeom>
        </p:spPr>
        <p:txBody>
          <a:bodyPr wrap="square">
            <a:spAutoFit/>
          </a:bodyPr>
          <a:lstStyle/>
          <a:p>
            <a:pPr>
              <a:lnSpc>
                <a:spcPct val="150000"/>
              </a:lnSpc>
            </a:pPr>
            <a:r>
              <a:rPr lang="en-US" altLang="zh-CN" dirty="0"/>
              <a:t>40</a:t>
            </a:r>
            <a:r>
              <a:rPr lang="zh-CN" altLang="en-US" dirty="0"/>
              <a:t>年春风化雨、春华秋实，改革开放极大改变了中国的面貌、中华民族的面貌、中国人民的面貌、中国共产党的面貌。</a:t>
            </a:r>
            <a:endParaRPr lang="en-US" altLang="zh-CN" dirty="0" smtClean="0">
              <a:solidFill>
                <a:schemeClr val="tx1">
                  <a:lumMod val="75000"/>
                  <a:lumOff val="25000"/>
                </a:schemeClr>
              </a:solidFill>
              <a:latin typeface="+mn-ea"/>
            </a:endParaRPr>
          </a:p>
        </p:txBody>
      </p:sp>
      <p:grpSp>
        <p:nvGrpSpPr>
          <p:cNvPr id="10" name="组合 9"/>
          <p:cNvGrpSpPr/>
          <p:nvPr/>
        </p:nvGrpSpPr>
        <p:grpSpPr>
          <a:xfrm>
            <a:off x="4124470" y="1626537"/>
            <a:ext cx="4628860" cy="636598"/>
            <a:chOff x="3729419" y="1263151"/>
            <a:chExt cx="4628860" cy="636598"/>
          </a:xfrm>
        </p:grpSpPr>
        <p:grpSp>
          <p:nvGrpSpPr>
            <p:cNvPr id="11" name="组合 10"/>
            <p:cNvGrpSpPr/>
            <p:nvPr/>
          </p:nvGrpSpPr>
          <p:grpSpPr>
            <a:xfrm>
              <a:off x="3729419" y="1263151"/>
              <a:ext cx="4628860" cy="636598"/>
              <a:chOff x="3729419" y="1263151"/>
              <a:chExt cx="4628860" cy="636598"/>
            </a:xfrm>
          </p:grpSpPr>
          <p:grpSp>
            <p:nvGrpSpPr>
              <p:cNvPr id="13" name="组合 12"/>
              <p:cNvGrpSpPr/>
              <p:nvPr/>
            </p:nvGrpSpPr>
            <p:grpSpPr>
              <a:xfrm flipH="1">
                <a:off x="7820117" y="1408005"/>
                <a:ext cx="538162" cy="491744"/>
                <a:chOff x="3834481" y="1408005"/>
                <a:chExt cx="538162" cy="491744"/>
              </a:xfrm>
            </p:grpSpPr>
            <p:sp>
              <p:nvSpPr>
                <p:cNvPr id="18" name="任意多边形 17"/>
                <p:cNvSpPr/>
                <p:nvPr/>
              </p:nvSpPr>
              <p:spPr>
                <a:xfrm>
                  <a:off x="3834481"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185372"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729419" y="1408005"/>
                <a:ext cx="538162" cy="491744"/>
                <a:chOff x="3729419" y="1408005"/>
                <a:chExt cx="538162" cy="491744"/>
              </a:xfrm>
            </p:grpSpPr>
            <p:sp>
              <p:nvSpPr>
                <p:cNvPr id="16" name="任意多边形 15"/>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4080308" y="1263151"/>
                <a:ext cx="3927079" cy="49961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a:extLst>
                <a:ext uri="{FF2B5EF4-FFF2-40B4-BE49-F238E27FC236}">
                  <a16:creationId xmlns:a16="http://schemas.microsoft.com/office/drawing/2014/main" xmlns="" id="{059582DB-7E69-429F-B6FE-921ED3175CA9}"/>
                </a:ext>
              </a:extLst>
            </p:cNvPr>
            <p:cNvSpPr/>
            <p:nvPr/>
          </p:nvSpPr>
          <p:spPr>
            <a:xfrm>
              <a:off x="4656570" y="1263151"/>
              <a:ext cx="2920699" cy="464166"/>
            </a:xfrm>
            <a:prstGeom prst="rect">
              <a:avLst/>
            </a:prstGeom>
            <a:noFill/>
          </p:spPr>
          <p:txBody>
            <a:bodyPr wrap="square">
              <a:spAutoFit/>
            </a:bodyPr>
            <a:lstStyle/>
            <a:p>
              <a:pPr algn="ctr">
                <a:lnSpc>
                  <a:spcPct val="120000"/>
                </a:lnSpc>
              </a:pPr>
              <a:r>
                <a:rPr lang="zh-CN" altLang="en-US" sz="2200" b="1" spc="600" dirty="0" smtClean="0">
                  <a:solidFill>
                    <a:schemeClr val="bg1"/>
                  </a:solidFill>
                  <a:latin typeface="微软雅黑" panose="020B0503020204020204" pitchFamily="34" charset="-122"/>
                  <a:ea typeface="微软雅黑" panose="020B0503020204020204" pitchFamily="34" charset="-122"/>
                  <a:cs typeface="+mn-ea"/>
                </a:rPr>
                <a:t>三个“伟大飞跃”</a:t>
              </a:r>
              <a:endParaRPr lang="zh-CN" altLang="en-US" sz="2200" b="1" spc="600" dirty="0">
                <a:solidFill>
                  <a:schemeClr val="bg1"/>
                </a:solidFill>
                <a:latin typeface="微软雅黑" panose="020B0503020204020204" pitchFamily="34" charset="-122"/>
                <a:ea typeface="微软雅黑" panose="020B0503020204020204" pitchFamily="34" charset="-122"/>
                <a:cs typeface="+mn-ea"/>
              </a:endParaRPr>
            </a:p>
          </p:txBody>
        </p:sp>
      </p:grpSp>
      <p:sp>
        <p:nvSpPr>
          <p:cNvPr id="21" name="圆角矩形 20"/>
          <p:cNvSpPr/>
          <p:nvPr/>
        </p:nvSpPr>
        <p:spPr>
          <a:xfrm>
            <a:off x="1193800" y="3929591"/>
            <a:ext cx="9944100" cy="176001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708475" y="4140182"/>
            <a:ext cx="9092550"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dirty="0"/>
              <a:t>中华民族迎来了从站起来、富起来到强起来的伟大飞跃</a:t>
            </a:r>
            <a:r>
              <a:rPr lang="zh-CN" altLang="en-US" dirty="0" smtClean="0"/>
              <a:t>！</a:t>
            </a:r>
            <a:endParaRPr lang="en-US" altLang="zh-CN" dirty="0" smtClean="0"/>
          </a:p>
          <a:p>
            <a:pPr marL="285750" indent="-285750">
              <a:lnSpc>
                <a:spcPct val="150000"/>
              </a:lnSpc>
              <a:buFont typeface="Arial" panose="020B0604020202020204" pitchFamily="34" charset="0"/>
              <a:buChar char="•"/>
            </a:pPr>
            <a:r>
              <a:rPr lang="zh-CN" altLang="en-US" dirty="0"/>
              <a:t>中国特色社会主义迎来了从创立、发展到完善的伟大飞跃</a:t>
            </a:r>
            <a:r>
              <a:rPr lang="zh-CN" altLang="en-US" dirty="0" smtClean="0"/>
              <a:t>！</a:t>
            </a:r>
            <a:endParaRPr lang="en-US" altLang="zh-CN" dirty="0" smtClean="0"/>
          </a:p>
          <a:p>
            <a:pPr marL="285750" indent="-285750">
              <a:lnSpc>
                <a:spcPct val="150000"/>
              </a:lnSpc>
              <a:buFont typeface="Arial" panose="020B0604020202020204" pitchFamily="34" charset="0"/>
              <a:buChar char="•"/>
            </a:pPr>
            <a:r>
              <a:rPr lang="zh-CN" altLang="en-US" dirty="0"/>
              <a:t>中国人民迎来了从温饱不足到小康富裕的伟大飞跃！</a:t>
            </a:r>
            <a:endParaRPr lang="zh-CN" altLang="en-US" sz="1600" dirty="0">
              <a:solidFill>
                <a:schemeClr val="tx1">
                  <a:lumMod val="75000"/>
                  <a:lumOff val="25000"/>
                </a:schemeClr>
              </a:solidFill>
              <a:latin typeface="+mn-ea"/>
            </a:endParaRPr>
          </a:p>
        </p:txBody>
      </p:sp>
      <p:sp>
        <p:nvSpPr>
          <p:cNvPr id="5" name="下箭头 4"/>
          <p:cNvSpPr/>
          <p:nvPr/>
        </p:nvSpPr>
        <p:spPr>
          <a:xfrm>
            <a:off x="6165848" y="3495456"/>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8625557"/>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6" name="图片 45"/>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4200"/>
                    </a14:imgEffect>
                  </a14:imgLayer>
                </a14:imgProps>
              </a:ext>
              <a:ext uri="{28A0092B-C50C-407E-A947-70E740481C1C}">
                <a14:useLocalDpi xmlns:a14="http://schemas.microsoft.com/office/drawing/2010/main" val="0"/>
              </a:ext>
            </a:extLst>
          </a:blip>
          <a:stretch>
            <a:fillRect/>
          </a:stretch>
        </p:blipFill>
        <p:spPr>
          <a:xfrm>
            <a:off x="0" y="3420329"/>
            <a:ext cx="1562100" cy="3276600"/>
          </a:xfrm>
          <a:prstGeom prst="rect">
            <a:avLst/>
          </a:prstGeom>
        </p:spPr>
      </p:pic>
      <p:pic>
        <p:nvPicPr>
          <p:cNvPr id="47" name="图片 46"/>
          <p:cNvPicPr>
            <a:picLocks noChangeAspect="1"/>
          </p:cNvPicPr>
          <p:nvPr/>
        </p:nvPicPr>
        <p:blipFill rotWithShape="1">
          <a:blip r:embed="rId6" cstate="print">
            <a:extLst>
              <a:ext uri="{28A0092B-C50C-407E-A947-70E740481C1C}">
                <a14:useLocalDpi xmlns:a14="http://schemas.microsoft.com/office/drawing/2010/main" val="0"/>
              </a:ext>
            </a:extLst>
          </a:blip>
          <a:srcRect l="9949" r="29932" b="12291"/>
          <a:stretch/>
        </p:blipFill>
        <p:spPr>
          <a:xfrm>
            <a:off x="1173745" y="4993558"/>
            <a:ext cx="3186242" cy="1734457"/>
          </a:xfrm>
          <a:prstGeom prst="rect">
            <a:avLst/>
          </a:prstGeom>
        </p:spPr>
      </p:pic>
      <p:cxnSp>
        <p:nvCxnSpPr>
          <p:cNvPr id="48" name="直接连接符 47"/>
          <p:cNvCxnSpPr/>
          <p:nvPr/>
        </p:nvCxnSpPr>
        <p:spPr>
          <a:xfrm>
            <a:off x="3892538" y="1855097"/>
            <a:ext cx="6526524" cy="0"/>
          </a:xfrm>
          <a:prstGeom prst="line">
            <a:avLst/>
          </a:prstGeom>
          <a:ln>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3755392" y="1098086"/>
            <a:ext cx="3556679" cy="830997"/>
            <a:chOff x="5169025" y="988171"/>
            <a:chExt cx="3556679" cy="830997"/>
          </a:xfrm>
        </p:grpSpPr>
        <p:sp>
          <p:nvSpPr>
            <p:cNvPr id="50" name="矩形 49"/>
            <p:cNvSpPr/>
            <p:nvPr/>
          </p:nvSpPr>
          <p:spPr>
            <a:xfrm>
              <a:off x="5169025" y="988171"/>
              <a:ext cx="1447832" cy="830997"/>
            </a:xfrm>
            <a:prstGeom prst="rect">
              <a:avLst/>
            </a:prstGeom>
          </p:spPr>
          <p:txBody>
            <a:bodyPr wrap="none">
              <a:spAutoFit/>
            </a:bodyPr>
            <a:lstStyle/>
            <a:p>
              <a:r>
                <a:rPr lang="zh-CN" altLang="en-US" sz="4800" b="1" dirty="0">
                  <a:solidFill>
                    <a:srgbClr val="C00000"/>
                  </a:solidFill>
                  <a:cs typeface="+mn-ea"/>
                  <a:sym typeface="+mn-lt"/>
                </a:rPr>
                <a:t>前言</a:t>
              </a:r>
              <a:endParaRPr lang="zh-CN" altLang="en-US" sz="4800" b="1" i="0" dirty="0">
                <a:solidFill>
                  <a:srgbClr val="C00000"/>
                </a:solidFill>
                <a:cs typeface="+mn-ea"/>
                <a:sym typeface="+mn-lt"/>
              </a:endParaRPr>
            </a:p>
          </p:txBody>
        </p:sp>
        <p:sp>
          <p:nvSpPr>
            <p:cNvPr id="51" name="矩形 50"/>
            <p:cNvSpPr/>
            <p:nvPr/>
          </p:nvSpPr>
          <p:spPr>
            <a:xfrm>
              <a:off x="6616857" y="1234393"/>
              <a:ext cx="2108847" cy="584775"/>
            </a:xfrm>
            <a:prstGeom prst="rect">
              <a:avLst/>
            </a:prstGeom>
          </p:spPr>
          <p:txBody>
            <a:bodyPr wrap="none">
              <a:spAutoFit/>
            </a:bodyPr>
            <a:lstStyle/>
            <a:p>
              <a:r>
                <a:rPr lang="en-US" altLang="zh-CN" sz="3200" i="0" dirty="0">
                  <a:solidFill>
                    <a:srgbClr val="C00000"/>
                  </a:solidFill>
                  <a:cs typeface="+mn-ea"/>
                  <a:sym typeface="+mn-lt"/>
                </a:rPr>
                <a:t>QIAN YAN</a:t>
              </a:r>
              <a:endParaRPr lang="zh-CN" altLang="en-US" sz="3200" i="0" dirty="0">
                <a:solidFill>
                  <a:srgbClr val="C00000"/>
                </a:solidFill>
                <a:cs typeface="+mn-ea"/>
                <a:sym typeface="+mn-lt"/>
              </a:endParaRPr>
            </a:p>
          </p:txBody>
        </p:sp>
      </p:grpSp>
      <p:sp>
        <p:nvSpPr>
          <p:cNvPr id="54" name="矩形 53"/>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3755393" y="2069666"/>
            <a:ext cx="7433308" cy="3416320"/>
          </a:xfrm>
          <a:prstGeom prst="rect">
            <a:avLst/>
          </a:prstGeom>
        </p:spPr>
        <p:txBody>
          <a:bodyPr wrap="square">
            <a:spAutoFit/>
          </a:bodyPr>
          <a:lstStyle/>
          <a:p>
            <a:pPr>
              <a:lnSpc>
                <a:spcPct val="150000"/>
              </a:lnSpc>
            </a:pPr>
            <a:r>
              <a:rPr lang="en-US" altLang="zh-CN" b="1" dirty="0" smtClean="0">
                <a:solidFill>
                  <a:srgbClr val="C00000"/>
                </a:solidFill>
              </a:rPr>
              <a:t>2018</a:t>
            </a:r>
            <a:r>
              <a:rPr lang="zh-CN" altLang="en-US" b="1" dirty="0" smtClean="0">
                <a:solidFill>
                  <a:srgbClr val="C00000"/>
                </a:solidFill>
              </a:rPr>
              <a:t>年</a:t>
            </a:r>
            <a:r>
              <a:rPr lang="en-US" altLang="zh-CN" b="1" dirty="0" smtClean="0">
                <a:solidFill>
                  <a:srgbClr val="C00000"/>
                </a:solidFill>
              </a:rPr>
              <a:t>12</a:t>
            </a:r>
            <a:r>
              <a:rPr lang="zh-CN" altLang="en-US" b="1" dirty="0">
                <a:solidFill>
                  <a:srgbClr val="C00000"/>
                </a:solidFill>
              </a:rPr>
              <a:t>月</a:t>
            </a:r>
            <a:r>
              <a:rPr lang="en-US" altLang="zh-CN" b="1" dirty="0">
                <a:solidFill>
                  <a:srgbClr val="C00000"/>
                </a:solidFill>
              </a:rPr>
              <a:t>18</a:t>
            </a:r>
            <a:r>
              <a:rPr lang="zh-CN" altLang="en-US" b="1" dirty="0">
                <a:solidFill>
                  <a:srgbClr val="C00000"/>
                </a:solidFill>
              </a:rPr>
              <a:t>日，</a:t>
            </a:r>
            <a:r>
              <a:rPr lang="zh-CN" altLang="en-US" dirty="0"/>
              <a:t>庆祝改革开放</a:t>
            </a:r>
            <a:r>
              <a:rPr lang="en-US" altLang="zh-CN" dirty="0"/>
              <a:t>40</a:t>
            </a:r>
            <a:r>
              <a:rPr lang="zh-CN" altLang="en-US" dirty="0"/>
              <a:t>周年大会在北京人民大会堂隆重举行。中共中央总书记、国家主席、中央军委主席习近平在大会上发表重要讲话</a:t>
            </a:r>
            <a:r>
              <a:rPr lang="zh-CN" altLang="en-US" dirty="0" smtClean="0"/>
              <a:t>。中国人民</a:t>
            </a:r>
            <a:r>
              <a:rPr lang="zh-CN" altLang="en-US" dirty="0"/>
              <a:t>满怀豪情，向波澜壮阔的伟大历程致敬，向民族复兴的光明前景进发。</a:t>
            </a:r>
          </a:p>
          <a:p>
            <a:pPr>
              <a:lnSpc>
                <a:spcPct val="150000"/>
              </a:lnSpc>
            </a:pPr>
            <a:r>
              <a:rPr lang="zh-CN" altLang="en-US" dirty="0"/>
              <a:t>“高举中国特色社会主义伟大旗帜，不忘初心，牢记使命，将改革开放进行到底，不断实现人民对美好生活的向往，在新时代创造中华民族新的更大奇迹！创造让世界刮目相看的新的更大奇迹！”</a:t>
            </a:r>
          </a:p>
          <a:p>
            <a:pPr>
              <a:lnSpc>
                <a:spcPct val="150000"/>
              </a:lnSpc>
            </a:pPr>
            <a:endParaRPr lang="zh-CN" altLang="en-US" b="0" i="0" dirty="0">
              <a:solidFill>
                <a:schemeClr val="tx1">
                  <a:lumMod val="75000"/>
                  <a:lumOff val="25000"/>
                </a:schemeClr>
              </a:solidFill>
              <a:effectLst/>
              <a:cs typeface="+mn-ea"/>
              <a:sym typeface="+mn-lt"/>
            </a:endParaRPr>
          </a:p>
        </p:txBody>
      </p:sp>
      <p:pic>
        <p:nvPicPr>
          <p:cNvPr id="56" name="图片 55">
            <a:extLst>
              <a:ext uri="{FF2B5EF4-FFF2-40B4-BE49-F238E27FC236}">
                <a16:creationId xmlns:a16="http://schemas.microsoft.com/office/drawing/2014/main" xmlns="" id="{605B0C7B-4D02-48A7-89A8-3B665001B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9188" y="5996518"/>
            <a:ext cx="7819652" cy="675011"/>
          </a:xfrm>
          <a:prstGeom prst="rect">
            <a:avLst/>
          </a:prstGeom>
        </p:spPr>
      </p:pic>
      <p:pic>
        <p:nvPicPr>
          <p:cNvPr id="13" name="图片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80825" y="2032233"/>
            <a:ext cx="2362550" cy="1079836"/>
          </a:xfrm>
          <a:prstGeom prst="rect">
            <a:avLst/>
          </a:prstGeom>
        </p:spPr>
      </p:pic>
    </p:spTree>
    <p:extLst>
      <p:ext uri="{BB962C8B-B14F-4D97-AF65-F5344CB8AC3E}">
        <p14:creationId xmlns:p14="http://schemas.microsoft.com/office/powerpoint/2010/main" val="1031980524"/>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64621" y="2099401"/>
            <a:ext cx="9632625" cy="738664"/>
          </a:xfrm>
          <a:prstGeom prst="rect">
            <a:avLst/>
          </a:prstGeom>
        </p:spPr>
        <p:txBody>
          <a:bodyPr wrap="square">
            <a:spAutoFit/>
          </a:bodyPr>
          <a:lstStyle/>
          <a:p>
            <a:pPr>
              <a:lnSpc>
                <a:spcPct val="150000"/>
              </a:lnSpc>
            </a:pPr>
            <a:r>
              <a:rPr lang="zh-CN" altLang="en-US" sz="2800" b="1" dirty="0"/>
              <a:t>必须坚持党对一切工作的领导，不断加强和改善党的领导。</a:t>
            </a:r>
            <a:endParaRPr lang="en-US" altLang="zh-CN" sz="2800" b="1" dirty="0" smtClean="0">
              <a:solidFill>
                <a:schemeClr val="tx1">
                  <a:lumMod val="75000"/>
                  <a:lumOff val="25000"/>
                </a:schemeClr>
              </a:solidFill>
              <a:latin typeface="+mn-ea"/>
            </a:endParaRPr>
          </a:p>
        </p:txBody>
      </p:sp>
      <p:sp>
        <p:nvSpPr>
          <p:cNvPr id="21" name="圆角矩形 20"/>
          <p:cNvSpPr/>
          <p:nvPr/>
        </p:nvSpPr>
        <p:spPr>
          <a:xfrm>
            <a:off x="1193800" y="3327400"/>
            <a:ext cx="9944100" cy="2641601"/>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869376"/>
            <a:ext cx="9429425" cy="2031325"/>
          </a:xfrm>
          <a:prstGeom prst="rect">
            <a:avLst/>
          </a:prstGeom>
        </p:spPr>
        <p:txBody>
          <a:bodyPr wrap="square">
            <a:spAutoFit/>
          </a:bodyPr>
          <a:lstStyle/>
          <a:p>
            <a:pPr>
              <a:lnSpc>
                <a:spcPct val="150000"/>
              </a:lnSpc>
            </a:pPr>
            <a:r>
              <a:rPr lang="zh-CN" altLang="en-US" sz="1400" dirty="0"/>
              <a:t>中国共产党领导是中国特色社会主义最本质的特征，是中国特色社会主义制度的最大优势。党政军民学，东西南北中，党是领导一切的。正是因为始终坚持党的集中统一领导，我们才能实现伟大历史转折、开启改革开放新时期和中华民族伟大复兴新征程，才能成功应对一系列重大风险挑战、克服无数艰难险阻，才能有力应变局、平风波、战洪水、防非典、抗地震、化危机，才能既不走封闭僵化的老路也不走改旗易帜的邪路，而是坚定不移走中国特色社会主义道路。坚持党的领导，必须不断改善党的领导，让党的领导更加适应实践、时代、人民的要求。在坚持党的领导这个决定党和国家前途命运的重大原则问题上，全党全国必须保持高度的思想自觉、政治自觉、行动自觉，丝毫不能动摇。</a:t>
            </a:r>
            <a:endParaRPr lang="en-US" altLang="zh-CN" sz="1400" dirty="0"/>
          </a:p>
        </p:txBody>
      </p:sp>
      <p:sp>
        <p:nvSpPr>
          <p:cNvPr id="5" name="下箭头 4"/>
          <p:cNvSpPr/>
          <p:nvPr/>
        </p:nvSpPr>
        <p:spPr>
          <a:xfrm>
            <a:off x="6165850" y="28380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7" y="3398510"/>
            <a:ext cx="4130188"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66807629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3" y="475324"/>
            <a:ext cx="5251806" cy="461665"/>
          </a:xfrm>
          <a:prstGeom prst="rect">
            <a:avLst/>
          </a:prstGeom>
        </p:spPr>
        <p:txBody>
          <a:bodyPr wrap="square">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9" name="组合 8"/>
          <p:cNvGrpSpPr/>
          <p:nvPr/>
        </p:nvGrpSpPr>
        <p:grpSpPr>
          <a:xfrm>
            <a:off x="929969" y="1981137"/>
            <a:ext cx="3541782" cy="988590"/>
            <a:chOff x="636817" y="2542010"/>
            <a:chExt cx="2342345" cy="988590"/>
          </a:xfrm>
        </p:grpSpPr>
        <p:sp>
          <p:nvSpPr>
            <p:cNvPr id="10" name="五边形 7"/>
            <p:cNvSpPr/>
            <p:nvPr/>
          </p:nvSpPr>
          <p:spPr>
            <a:xfrm>
              <a:off x="636817" y="2542010"/>
              <a:ext cx="2342345" cy="988590"/>
            </a:xfrm>
            <a:custGeom>
              <a:avLst/>
              <a:gdLst>
                <a:gd name="connsiteX0" fmla="*/ 0 w 1554839"/>
                <a:gd name="connsiteY0" fmla="*/ 0 h 489466"/>
                <a:gd name="connsiteX1" fmla="*/ 1310106 w 1554839"/>
                <a:gd name="connsiteY1" fmla="*/ 0 h 489466"/>
                <a:gd name="connsiteX2" fmla="*/ 1554839 w 1554839"/>
                <a:gd name="connsiteY2" fmla="*/ 244733 h 489466"/>
                <a:gd name="connsiteX3" fmla="*/ 1310106 w 1554839"/>
                <a:gd name="connsiteY3" fmla="*/ 489466 h 489466"/>
                <a:gd name="connsiteX4" fmla="*/ 0 w 1554839"/>
                <a:gd name="connsiteY4" fmla="*/ 489466 h 489466"/>
                <a:gd name="connsiteX5" fmla="*/ 0 w 1554839"/>
                <a:gd name="connsiteY5" fmla="*/ 0 h 489466"/>
                <a:gd name="connsiteX0" fmla="*/ 0 w 1478639"/>
                <a:gd name="connsiteY0" fmla="*/ 0 h 489466"/>
                <a:gd name="connsiteX1" fmla="*/ 1310106 w 1478639"/>
                <a:gd name="connsiteY1" fmla="*/ 0 h 489466"/>
                <a:gd name="connsiteX2" fmla="*/ 1478639 w 1478639"/>
                <a:gd name="connsiteY2" fmla="*/ 244733 h 489466"/>
                <a:gd name="connsiteX3" fmla="*/ 1310106 w 1478639"/>
                <a:gd name="connsiteY3" fmla="*/ 489466 h 489466"/>
                <a:gd name="connsiteX4" fmla="*/ 0 w 1478639"/>
                <a:gd name="connsiteY4" fmla="*/ 489466 h 489466"/>
                <a:gd name="connsiteX5" fmla="*/ 0 w 1478639"/>
                <a:gd name="connsiteY5" fmla="*/ 0 h 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639" h="489466">
                  <a:moveTo>
                    <a:pt x="0" y="0"/>
                  </a:moveTo>
                  <a:lnTo>
                    <a:pt x="1310106" y="0"/>
                  </a:lnTo>
                  <a:lnTo>
                    <a:pt x="1478639" y="244733"/>
                  </a:lnTo>
                  <a:lnTo>
                    <a:pt x="1310106" y="489466"/>
                  </a:lnTo>
                  <a:lnTo>
                    <a:pt x="0" y="48946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70176" y="2682361"/>
              <a:ext cx="1818353" cy="707886"/>
            </a:xfrm>
            <a:prstGeom prst="rect">
              <a:avLst/>
            </a:prstGeom>
          </p:spPr>
          <p:txBody>
            <a:bodyPr wrap="none">
              <a:spAutoFit/>
            </a:bodyPr>
            <a:lstStyle/>
            <a:p>
              <a:r>
                <a:rPr lang="zh-CN" altLang="en-US" sz="4000" b="1" dirty="0" smtClean="0">
                  <a:solidFill>
                    <a:schemeClr val="bg1"/>
                  </a:solidFill>
                  <a:cs typeface="+mn-ea"/>
                  <a:sym typeface="+mn-lt"/>
                </a:rPr>
                <a:t>前进道路上</a:t>
              </a:r>
              <a:endParaRPr lang="zh-CN" altLang="en-US" sz="4000" b="1" dirty="0">
                <a:solidFill>
                  <a:schemeClr val="bg1"/>
                </a:solidFill>
                <a:cs typeface="+mn-ea"/>
                <a:sym typeface="+mn-lt"/>
              </a:endParaRPr>
            </a:p>
          </p:txBody>
        </p:sp>
      </p:grpSp>
      <p:sp>
        <p:nvSpPr>
          <p:cNvPr id="12" name="五角星 11"/>
          <p:cNvSpPr/>
          <p:nvPr/>
        </p:nvSpPr>
        <p:spPr>
          <a:xfrm>
            <a:off x="4716635"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929969" y="3251200"/>
            <a:ext cx="10490452" cy="2656114"/>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8237" y="3313696"/>
            <a:ext cx="10087155" cy="2479846"/>
          </a:xfrm>
          <a:prstGeom prst="rect">
            <a:avLst/>
          </a:prstGeom>
        </p:spPr>
        <p:txBody>
          <a:bodyPr wrap="square">
            <a:spAutoFit/>
          </a:bodyPr>
          <a:lstStyle/>
          <a:p>
            <a:pPr>
              <a:lnSpc>
                <a:spcPct val="200000"/>
              </a:lnSpc>
            </a:pPr>
            <a:r>
              <a:rPr lang="zh-CN" altLang="en-US" sz="1600" dirty="0"/>
              <a:t>我们必须增强“四个意识”、坚定“四个自信”，坚决维护党中央权威和集中统一领导，把党的领导贯彻和体现到改革发展稳定、内政外交国防、治党治国治军各个领域。改革开放每一步都不是轻而易举的，未来必定会面临这样那样的风险挑战，甚至会遇到难以想象的惊涛骇浪。我们党要总揽全局、协调各方，坚持科学执政、民主执政、依法执政，完善党的领导方式和执政方式，提高党的执政能力和领导水平，不断提高党把方向、谋大局、定政策、促改革的能力和定力，确保改革开放这艘航船沿着正确航向破浪前进。</a:t>
            </a:r>
            <a:endParaRPr lang="zh-CN" altLang="en-US" sz="1600" dirty="0">
              <a:solidFill>
                <a:schemeClr val="tx1">
                  <a:lumMod val="75000"/>
                  <a:lumOff val="25000"/>
                </a:schemeClr>
              </a:solidFill>
            </a:endParaRPr>
          </a:p>
        </p:txBody>
      </p:sp>
      <p:sp>
        <p:nvSpPr>
          <p:cNvPr id="16" name="五角星 15"/>
          <p:cNvSpPr/>
          <p:nvPr/>
        </p:nvSpPr>
        <p:spPr>
          <a:xfrm>
            <a:off x="5469519"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角星 16"/>
          <p:cNvSpPr/>
          <p:nvPr/>
        </p:nvSpPr>
        <p:spPr>
          <a:xfrm>
            <a:off x="6222403"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角星 17"/>
          <p:cNvSpPr/>
          <p:nvPr/>
        </p:nvSpPr>
        <p:spPr>
          <a:xfrm>
            <a:off x="6975287"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角星 18"/>
          <p:cNvSpPr/>
          <p:nvPr/>
        </p:nvSpPr>
        <p:spPr>
          <a:xfrm>
            <a:off x="7728171"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026648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764621" y="2035598"/>
            <a:ext cx="9632625" cy="662554"/>
          </a:xfrm>
          <a:prstGeom prst="rect">
            <a:avLst/>
          </a:prstGeom>
        </p:spPr>
        <p:txBody>
          <a:bodyPr wrap="square">
            <a:spAutoFit/>
          </a:bodyPr>
          <a:lstStyle/>
          <a:p>
            <a:pPr>
              <a:lnSpc>
                <a:spcPct val="150000"/>
              </a:lnSpc>
            </a:pPr>
            <a:r>
              <a:rPr lang="zh-CN" altLang="en-US" sz="2800" b="1" dirty="0"/>
              <a:t>必须坚持以人民为中心，不断实现人民对美好生活的向往。</a:t>
            </a:r>
            <a:endParaRPr lang="en-US" altLang="zh-CN" sz="28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632663"/>
            <a:ext cx="9429425" cy="2308324"/>
          </a:xfrm>
          <a:prstGeom prst="rect">
            <a:avLst/>
          </a:prstGeom>
        </p:spPr>
        <p:txBody>
          <a:bodyPr wrap="square">
            <a:spAutoFit/>
          </a:bodyPr>
          <a:lstStyle/>
          <a:p>
            <a:pPr>
              <a:lnSpc>
                <a:spcPct val="150000"/>
              </a:lnSpc>
            </a:pPr>
            <a:r>
              <a:rPr lang="zh-CN" altLang="en-US" sz="1600" dirty="0"/>
              <a:t>为中国人民谋幸福，为中华民族谋复兴，是中国共产党人的初心和使命，也是改革开放的初心和使命。我们党来自人民、扎根人民、造福人民，全心全意为人民服务是党的根本宗旨，必须以最广大人民根本利益为我们一切工作的根本出发点和落脚点，坚持把人民拥护不拥护、赞成不赞成、高兴不高兴作为制定政策的依据，顺应民心、尊重民意、关注民情、致力民生，既通过提出并贯彻正确的理论和路线方针政策带领人民前进，又从人民实践创造和发展要求中获得前进动力，让人民共享改革开放成果，激励人民更加自觉地投身改革开放和社会主义现代化建设事业。</a:t>
            </a:r>
            <a:endParaRPr lang="en-US" altLang="zh-CN" sz="1600" dirty="0" smtClean="0"/>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223656"/>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423238050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3" y="475324"/>
            <a:ext cx="5251806" cy="461665"/>
          </a:xfrm>
          <a:prstGeom prst="rect">
            <a:avLst/>
          </a:prstGeom>
        </p:spPr>
        <p:txBody>
          <a:bodyPr wrap="square">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9" name="组合 8"/>
          <p:cNvGrpSpPr/>
          <p:nvPr/>
        </p:nvGrpSpPr>
        <p:grpSpPr>
          <a:xfrm>
            <a:off x="929969" y="1981137"/>
            <a:ext cx="3541782" cy="988590"/>
            <a:chOff x="636817" y="2542010"/>
            <a:chExt cx="2342345" cy="988590"/>
          </a:xfrm>
        </p:grpSpPr>
        <p:sp>
          <p:nvSpPr>
            <p:cNvPr id="10" name="五边形 7"/>
            <p:cNvSpPr/>
            <p:nvPr/>
          </p:nvSpPr>
          <p:spPr>
            <a:xfrm>
              <a:off x="636817" y="2542010"/>
              <a:ext cx="2342345" cy="988590"/>
            </a:xfrm>
            <a:custGeom>
              <a:avLst/>
              <a:gdLst>
                <a:gd name="connsiteX0" fmla="*/ 0 w 1554839"/>
                <a:gd name="connsiteY0" fmla="*/ 0 h 489466"/>
                <a:gd name="connsiteX1" fmla="*/ 1310106 w 1554839"/>
                <a:gd name="connsiteY1" fmla="*/ 0 h 489466"/>
                <a:gd name="connsiteX2" fmla="*/ 1554839 w 1554839"/>
                <a:gd name="connsiteY2" fmla="*/ 244733 h 489466"/>
                <a:gd name="connsiteX3" fmla="*/ 1310106 w 1554839"/>
                <a:gd name="connsiteY3" fmla="*/ 489466 h 489466"/>
                <a:gd name="connsiteX4" fmla="*/ 0 w 1554839"/>
                <a:gd name="connsiteY4" fmla="*/ 489466 h 489466"/>
                <a:gd name="connsiteX5" fmla="*/ 0 w 1554839"/>
                <a:gd name="connsiteY5" fmla="*/ 0 h 489466"/>
                <a:gd name="connsiteX0" fmla="*/ 0 w 1478639"/>
                <a:gd name="connsiteY0" fmla="*/ 0 h 489466"/>
                <a:gd name="connsiteX1" fmla="*/ 1310106 w 1478639"/>
                <a:gd name="connsiteY1" fmla="*/ 0 h 489466"/>
                <a:gd name="connsiteX2" fmla="*/ 1478639 w 1478639"/>
                <a:gd name="connsiteY2" fmla="*/ 244733 h 489466"/>
                <a:gd name="connsiteX3" fmla="*/ 1310106 w 1478639"/>
                <a:gd name="connsiteY3" fmla="*/ 489466 h 489466"/>
                <a:gd name="connsiteX4" fmla="*/ 0 w 1478639"/>
                <a:gd name="connsiteY4" fmla="*/ 489466 h 489466"/>
                <a:gd name="connsiteX5" fmla="*/ 0 w 1478639"/>
                <a:gd name="connsiteY5" fmla="*/ 0 h 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639" h="489466">
                  <a:moveTo>
                    <a:pt x="0" y="0"/>
                  </a:moveTo>
                  <a:lnTo>
                    <a:pt x="1310106" y="0"/>
                  </a:lnTo>
                  <a:lnTo>
                    <a:pt x="1478639" y="244733"/>
                  </a:lnTo>
                  <a:lnTo>
                    <a:pt x="1310106" y="489466"/>
                  </a:lnTo>
                  <a:lnTo>
                    <a:pt x="0" y="48946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70176" y="2682361"/>
              <a:ext cx="1818353" cy="707886"/>
            </a:xfrm>
            <a:prstGeom prst="rect">
              <a:avLst/>
            </a:prstGeom>
          </p:spPr>
          <p:txBody>
            <a:bodyPr wrap="none">
              <a:spAutoFit/>
            </a:bodyPr>
            <a:lstStyle/>
            <a:p>
              <a:r>
                <a:rPr lang="zh-CN" altLang="en-US" sz="4000" b="1" dirty="0" smtClean="0">
                  <a:solidFill>
                    <a:schemeClr val="bg1"/>
                  </a:solidFill>
                  <a:cs typeface="+mn-ea"/>
                  <a:sym typeface="+mn-lt"/>
                </a:rPr>
                <a:t>前进道路上</a:t>
              </a:r>
              <a:endParaRPr lang="zh-CN" altLang="en-US" sz="4000" b="1" dirty="0">
                <a:solidFill>
                  <a:schemeClr val="bg1"/>
                </a:solidFill>
                <a:cs typeface="+mn-ea"/>
                <a:sym typeface="+mn-lt"/>
              </a:endParaRPr>
            </a:p>
          </p:txBody>
        </p:sp>
      </p:grpSp>
      <p:sp>
        <p:nvSpPr>
          <p:cNvPr id="12" name="五角星 11"/>
          <p:cNvSpPr/>
          <p:nvPr/>
        </p:nvSpPr>
        <p:spPr>
          <a:xfrm>
            <a:off x="4716635"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929969" y="3251200"/>
            <a:ext cx="10490452" cy="2656114"/>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8237" y="3425095"/>
            <a:ext cx="10087155" cy="2308324"/>
          </a:xfrm>
          <a:prstGeom prst="rect">
            <a:avLst/>
          </a:prstGeom>
        </p:spPr>
        <p:txBody>
          <a:bodyPr wrap="square">
            <a:spAutoFit/>
          </a:bodyPr>
          <a:lstStyle/>
          <a:p>
            <a:pPr>
              <a:lnSpc>
                <a:spcPct val="150000"/>
              </a:lnSpc>
            </a:pPr>
            <a:r>
              <a:rPr lang="zh-CN" altLang="en-US" sz="1600" dirty="0"/>
              <a:t>我们必须始终把人民对美好生活的向往作为我们的奋斗目标，践行党的根本宗旨，贯彻党的群众路线，尊重人民主体地位，尊重人民群众在实践活动中所表达的意愿、所创造的经验、所拥有的权利、所发挥的作用，充分激发蕴藏在人民群众中的创造伟力。我们要健全民主制度、拓宽民主渠道、丰富民主形式、完善法治保障，确保人民依法享有广泛充分、真实具体、有效管用的民主权利。我们要着力解决人民群众所需所急所盼，让人民共享经济、政治、文化、社会、生态等各方面发展成果，有更多、更直接、更实在的获得感、幸福感、安全感，不断促进人的全面发展、全体人民共同富裕。</a:t>
            </a:r>
            <a:endParaRPr lang="zh-CN" altLang="en-US" sz="1600" dirty="0">
              <a:solidFill>
                <a:schemeClr val="tx1">
                  <a:lumMod val="75000"/>
                  <a:lumOff val="25000"/>
                </a:schemeClr>
              </a:solidFill>
            </a:endParaRPr>
          </a:p>
        </p:txBody>
      </p:sp>
      <p:sp>
        <p:nvSpPr>
          <p:cNvPr id="16" name="五角星 15"/>
          <p:cNvSpPr/>
          <p:nvPr/>
        </p:nvSpPr>
        <p:spPr>
          <a:xfrm>
            <a:off x="5469519"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角星 16"/>
          <p:cNvSpPr/>
          <p:nvPr/>
        </p:nvSpPr>
        <p:spPr>
          <a:xfrm>
            <a:off x="6222403"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角星 17"/>
          <p:cNvSpPr/>
          <p:nvPr/>
        </p:nvSpPr>
        <p:spPr>
          <a:xfrm>
            <a:off x="6975287"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角星 18"/>
          <p:cNvSpPr/>
          <p:nvPr/>
        </p:nvSpPr>
        <p:spPr>
          <a:xfrm>
            <a:off x="7728171"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39380671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540036" y="2031161"/>
            <a:ext cx="10427379" cy="692497"/>
          </a:xfrm>
          <a:prstGeom prst="rect">
            <a:avLst/>
          </a:prstGeom>
        </p:spPr>
        <p:txBody>
          <a:bodyPr wrap="square">
            <a:spAutoFit/>
          </a:bodyPr>
          <a:lstStyle/>
          <a:p>
            <a:pPr>
              <a:lnSpc>
                <a:spcPct val="150000"/>
              </a:lnSpc>
            </a:pPr>
            <a:r>
              <a:rPr lang="zh-CN" altLang="en-US" sz="2600" b="1" dirty="0"/>
              <a:t>必须坚持马克思主义指导地位，不断推进实践基础上的理论创新。</a:t>
            </a:r>
            <a:endParaRPr lang="en-US" altLang="zh-CN" sz="2600" b="1" dirty="0" smtClean="0">
              <a:solidFill>
                <a:schemeClr val="tx1">
                  <a:lumMod val="75000"/>
                  <a:lumOff val="25000"/>
                </a:schemeClr>
              </a:solidFill>
              <a:latin typeface="+mn-ea"/>
            </a:endParaRPr>
          </a:p>
        </p:txBody>
      </p:sp>
      <p:sp>
        <p:nvSpPr>
          <p:cNvPr id="21" name="圆角矩形 20"/>
          <p:cNvSpPr/>
          <p:nvPr/>
        </p:nvSpPr>
        <p:spPr>
          <a:xfrm>
            <a:off x="1193800" y="3059787"/>
            <a:ext cx="9944100" cy="1939878"/>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552327"/>
            <a:ext cx="9429425" cy="1384995"/>
          </a:xfrm>
          <a:prstGeom prst="rect">
            <a:avLst/>
          </a:prstGeom>
        </p:spPr>
        <p:txBody>
          <a:bodyPr wrap="square">
            <a:spAutoFit/>
          </a:bodyPr>
          <a:lstStyle/>
          <a:p>
            <a:pPr>
              <a:lnSpc>
                <a:spcPct val="150000"/>
              </a:lnSpc>
            </a:pPr>
            <a:r>
              <a:rPr lang="zh-CN" altLang="en-US" sz="1400" dirty="0"/>
              <a:t>体现继承与创新、理论与实践的辩证统一，彰显高度的理论自信和战略定力，为开辟马克思主义发展新境界注入强大思想动力。我们要深入学习贯彻习近平同志重要讲话精神，始终坚持马克思主义指导地位，牢牢把握改革开放以来党的全部理论和实践的主题、我国发展的阶段性特征，勇于推进实践基础上的理论创新，为我们党在新的历史起点上进行伟大斗争、建设伟大工程、推进伟大事业、实现伟大梦想贡献智慧和力量。</a:t>
            </a:r>
            <a:endParaRPr lang="en-US" altLang="zh-CN" sz="1400" dirty="0" smtClean="0"/>
          </a:p>
        </p:txBody>
      </p:sp>
      <p:sp>
        <p:nvSpPr>
          <p:cNvPr id="5" name="下箭头 4"/>
          <p:cNvSpPr/>
          <p:nvPr/>
        </p:nvSpPr>
        <p:spPr>
          <a:xfrm>
            <a:off x="6165850" y="2653423"/>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105220"/>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
        <p:nvSpPr>
          <p:cNvPr id="3" name="矩形 2"/>
          <p:cNvSpPr/>
          <p:nvPr/>
        </p:nvSpPr>
        <p:spPr>
          <a:xfrm>
            <a:off x="1990886" y="5199763"/>
            <a:ext cx="2723823" cy="369332"/>
          </a:xfrm>
          <a:prstGeom prst="rect">
            <a:avLst/>
          </a:prstGeom>
        </p:spPr>
        <p:txBody>
          <a:bodyPr wrap="none">
            <a:spAutoFit/>
          </a:bodyPr>
          <a:lstStyle/>
          <a:p>
            <a:r>
              <a:rPr lang="zh-CN" altLang="en-US" b="1" dirty="0">
                <a:solidFill>
                  <a:srgbClr val="000000"/>
                </a:solidFill>
                <a:latin typeface="微软雅黑" panose="020B0503020204020204" pitchFamily="34" charset="-122"/>
                <a:ea typeface="微软雅黑" panose="020B0503020204020204" pitchFamily="34" charset="-122"/>
              </a:rPr>
              <a:t>增强理论创新的强大定力</a:t>
            </a:r>
            <a:endParaRPr lang="zh-CN" altLang="en-US" dirty="0"/>
          </a:p>
        </p:txBody>
      </p:sp>
      <p:sp>
        <p:nvSpPr>
          <p:cNvPr id="11" name="五角星 10"/>
          <p:cNvSpPr/>
          <p:nvPr/>
        </p:nvSpPr>
        <p:spPr>
          <a:xfrm>
            <a:off x="1565485" y="5184187"/>
            <a:ext cx="323801" cy="323801"/>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448586" y="5199763"/>
            <a:ext cx="2723823" cy="369332"/>
          </a:xfrm>
          <a:prstGeom prst="rect">
            <a:avLst/>
          </a:prstGeom>
        </p:spPr>
        <p:txBody>
          <a:bodyPr wrap="none">
            <a:spAutoFit/>
          </a:bodyPr>
          <a:lstStyle/>
          <a:p>
            <a:r>
              <a:rPr lang="zh-CN" altLang="en-US" b="1" dirty="0"/>
              <a:t>校准理论创新的时代坐标</a:t>
            </a:r>
            <a:endParaRPr lang="zh-CN" altLang="en-US" dirty="0"/>
          </a:p>
        </p:txBody>
      </p:sp>
      <p:sp>
        <p:nvSpPr>
          <p:cNvPr id="13" name="五角星 12"/>
          <p:cNvSpPr/>
          <p:nvPr/>
        </p:nvSpPr>
        <p:spPr>
          <a:xfrm>
            <a:off x="6023185" y="5184187"/>
            <a:ext cx="323801" cy="323801"/>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1990886" y="5720561"/>
            <a:ext cx="3647152" cy="369332"/>
          </a:xfrm>
          <a:prstGeom prst="rect">
            <a:avLst/>
          </a:prstGeom>
        </p:spPr>
        <p:txBody>
          <a:bodyPr wrap="none">
            <a:spAutoFit/>
          </a:bodyPr>
          <a:lstStyle/>
          <a:p>
            <a:r>
              <a:rPr lang="zh-CN" altLang="en-US" b="1" dirty="0"/>
              <a:t>拓展理论新视野、作出理论新概括</a:t>
            </a:r>
            <a:endParaRPr lang="zh-CN" altLang="en-US" dirty="0"/>
          </a:p>
        </p:txBody>
      </p:sp>
      <p:sp>
        <p:nvSpPr>
          <p:cNvPr id="15" name="五角星 14"/>
          <p:cNvSpPr/>
          <p:nvPr/>
        </p:nvSpPr>
        <p:spPr>
          <a:xfrm>
            <a:off x="1565485" y="5704985"/>
            <a:ext cx="323801" cy="323801"/>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6448586" y="5720561"/>
            <a:ext cx="4801314" cy="646331"/>
          </a:xfrm>
          <a:prstGeom prst="rect">
            <a:avLst/>
          </a:prstGeom>
        </p:spPr>
        <p:txBody>
          <a:bodyPr wrap="none">
            <a:spAutoFit/>
          </a:bodyPr>
          <a:lstStyle/>
          <a:p>
            <a:r>
              <a:rPr lang="zh-CN" altLang="en-US" b="1" dirty="0"/>
              <a:t>用力用心用情做好党的理论创新成果的总结</a:t>
            </a:r>
            <a:r>
              <a:rPr lang="zh-CN" altLang="en-US" b="1" dirty="0" smtClean="0"/>
              <a:t>、</a:t>
            </a:r>
            <a:endParaRPr lang="en-US" altLang="zh-CN" b="1" dirty="0" smtClean="0"/>
          </a:p>
          <a:p>
            <a:r>
              <a:rPr lang="zh-CN" altLang="en-US" b="1" dirty="0" smtClean="0"/>
              <a:t>提炼</a:t>
            </a:r>
            <a:r>
              <a:rPr lang="zh-CN" altLang="en-US" b="1" dirty="0"/>
              <a:t>、概括和发展</a:t>
            </a:r>
            <a:endParaRPr lang="zh-CN" altLang="en-US" dirty="0"/>
          </a:p>
        </p:txBody>
      </p:sp>
      <p:sp>
        <p:nvSpPr>
          <p:cNvPr id="17" name="五角星 16"/>
          <p:cNvSpPr/>
          <p:nvPr/>
        </p:nvSpPr>
        <p:spPr>
          <a:xfrm>
            <a:off x="6023185" y="5704985"/>
            <a:ext cx="323801" cy="323801"/>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45530345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443444" y="2037844"/>
            <a:ext cx="10274979" cy="646331"/>
          </a:xfrm>
          <a:prstGeom prst="rect">
            <a:avLst/>
          </a:prstGeom>
        </p:spPr>
        <p:txBody>
          <a:bodyPr wrap="square">
            <a:spAutoFit/>
          </a:bodyPr>
          <a:lstStyle/>
          <a:p>
            <a:pPr>
              <a:lnSpc>
                <a:spcPct val="150000"/>
              </a:lnSpc>
            </a:pPr>
            <a:r>
              <a:rPr lang="zh-CN" altLang="en-US" sz="2400" b="1" dirty="0" smtClean="0"/>
              <a:t>必须</a:t>
            </a:r>
            <a:r>
              <a:rPr lang="zh-CN" altLang="en-US" sz="2400" b="1" dirty="0"/>
              <a:t>坚持走中国特色社会主义道路，不断坚持和发展中国特色社会主义。</a:t>
            </a:r>
            <a:endParaRPr lang="en-US" altLang="zh-CN" sz="24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632663"/>
            <a:ext cx="9429425" cy="2308324"/>
          </a:xfrm>
          <a:prstGeom prst="rect">
            <a:avLst/>
          </a:prstGeom>
        </p:spPr>
        <p:txBody>
          <a:bodyPr wrap="square">
            <a:spAutoFit/>
          </a:bodyPr>
          <a:lstStyle/>
          <a:p>
            <a:pPr>
              <a:lnSpc>
                <a:spcPct val="150000"/>
              </a:lnSpc>
            </a:pPr>
            <a:r>
              <a:rPr lang="zh-CN" altLang="en-US" sz="1600" dirty="0">
                <a:latin typeface="+mn-ea"/>
              </a:rPr>
              <a:t>方向决定前途，道路决定命运。我们要把命运掌握在自己手中，就要有志不改、道不变的坚定。改革开放</a:t>
            </a:r>
            <a:r>
              <a:rPr lang="en-US" altLang="zh-CN" sz="1600" dirty="0">
                <a:latin typeface="+mn-ea"/>
              </a:rPr>
              <a:t>40</a:t>
            </a:r>
            <a:r>
              <a:rPr lang="zh-CN" altLang="en-US" sz="1600" dirty="0">
                <a:latin typeface="+mn-ea"/>
              </a:rPr>
              <a:t>年来，我们党全部理论和实践的主题是坚持和发展中国特色社会主义。在中国这样一个有着</a:t>
            </a:r>
            <a:r>
              <a:rPr lang="en-US" altLang="zh-CN" sz="1600" dirty="0">
                <a:latin typeface="+mn-ea"/>
              </a:rPr>
              <a:t>5000</a:t>
            </a:r>
            <a:r>
              <a:rPr lang="zh-CN" altLang="en-US" sz="1600" dirty="0">
                <a:latin typeface="+mn-ea"/>
              </a:rPr>
              <a:t>多年文明史、</a:t>
            </a:r>
            <a:r>
              <a:rPr lang="en-US" altLang="zh-CN" sz="1600" dirty="0">
                <a:latin typeface="+mn-ea"/>
              </a:rPr>
              <a:t>13</a:t>
            </a:r>
            <a:r>
              <a:rPr lang="zh-CN" altLang="en-US" sz="1600" dirty="0">
                <a:latin typeface="+mn-ea"/>
              </a:rPr>
              <a:t>亿多人口的大国推进改革发展，没有可以奉为金科玉律的教科书，也没有可以对中国人民颐指气使的教师爷。鲁迅先生说过：“什么是路？就是从没路的地方践踏出来的，从只有荆棘的地方开辟出来的。”中国特色社会主义道路是当代中国大踏步赶上时代、引领时代发展的康庄大道，必须毫不动摇走下去。</a:t>
            </a:r>
            <a:endParaRPr lang="en-US" altLang="zh-CN" sz="1600" dirty="0" smtClean="0">
              <a:latin typeface="+mn-ea"/>
            </a:endParaRPr>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223656"/>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223073076"/>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028360" y="2060055"/>
            <a:ext cx="10515940" cy="646331"/>
          </a:xfrm>
          <a:prstGeom prst="rect">
            <a:avLst/>
          </a:prstGeom>
        </p:spPr>
        <p:txBody>
          <a:bodyPr wrap="square">
            <a:spAutoFit/>
          </a:bodyPr>
          <a:lstStyle/>
          <a:p>
            <a:pPr>
              <a:lnSpc>
                <a:spcPct val="150000"/>
              </a:lnSpc>
            </a:pPr>
            <a:r>
              <a:rPr lang="zh-CN" altLang="en-US" sz="2400" b="1" dirty="0"/>
              <a:t>必须坚持完善和发展中国特色社会主义制度，不断发挥和增强我国制度优势。</a:t>
            </a:r>
            <a:endParaRPr lang="en-US" altLang="zh-CN" sz="24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632663"/>
            <a:ext cx="9429425" cy="2120902"/>
          </a:xfrm>
          <a:prstGeom prst="rect">
            <a:avLst/>
          </a:prstGeom>
        </p:spPr>
        <p:txBody>
          <a:bodyPr wrap="square">
            <a:spAutoFit/>
          </a:bodyPr>
          <a:lstStyle/>
          <a:p>
            <a:pPr>
              <a:lnSpc>
                <a:spcPct val="150000"/>
              </a:lnSpc>
            </a:pPr>
            <a:r>
              <a:rPr lang="zh-CN" altLang="en-US" dirty="0"/>
              <a:t>制度是关系党和国家事业发展的根本性、全局性、稳定性、长期性问题。我们扭住完善和发展中国特色社会主义制度这个关键，为解放和发展社会生产力、解放和增强社会活力、永葆党和国家生机活力提供了有力保证，为保持社会大局稳定、保证人民安居乐业、保障国家安全提供了有力保证，为放手让一切劳动、知识、技术、管理、资本等要素的活力竞相迸发，让一切创造社会财富的源泉充分涌流不断建立了充满活力的体制机制。</a:t>
            </a:r>
            <a:endParaRPr lang="en-US" altLang="zh-CN" sz="1600" dirty="0" smtClean="0">
              <a:latin typeface="+mn-ea"/>
            </a:endParaRPr>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223656"/>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3787548619"/>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3" y="475324"/>
            <a:ext cx="5251806" cy="461665"/>
          </a:xfrm>
          <a:prstGeom prst="rect">
            <a:avLst/>
          </a:prstGeom>
        </p:spPr>
        <p:txBody>
          <a:bodyPr wrap="square">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9" name="组合 8"/>
          <p:cNvGrpSpPr/>
          <p:nvPr/>
        </p:nvGrpSpPr>
        <p:grpSpPr>
          <a:xfrm>
            <a:off x="929969" y="1981137"/>
            <a:ext cx="3541782" cy="988590"/>
            <a:chOff x="636817" y="2542010"/>
            <a:chExt cx="2342345" cy="988590"/>
          </a:xfrm>
        </p:grpSpPr>
        <p:sp>
          <p:nvSpPr>
            <p:cNvPr id="10" name="五边形 7"/>
            <p:cNvSpPr/>
            <p:nvPr/>
          </p:nvSpPr>
          <p:spPr>
            <a:xfrm>
              <a:off x="636817" y="2542010"/>
              <a:ext cx="2342345" cy="988590"/>
            </a:xfrm>
            <a:custGeom>
              <a:avLst/>
              <a:gdLst>
                <a:gd name="connsiteX0" fmla="*/ 0 w 1554839"/>
                <a:gd name="connsiteY0" fmla="*/ 0 h 489466"/>
                <a:gd name="connsiteX1" fmla="*/ 1310106 w 1554839"/>
                <a:gd name="connsiteY1" fmla="*/ 0 h 489466"/>
                <a:gd name="connsiteX2" fmla="*/ 1554839 w 1554839"/>
                <a:gd name="connsiteY2" fmla="*/ 244733 h 489466"/>
                <a:gd name="connsiteX3" fmla="*/ 1310106 w 1554839"/>
                <a:gd name="connsiteY3" fmla="*/ 489466 h 489466"/>
                <a:gd name="connsiteX4" fmla="*/ 0 w 1554839"/>
                <a:gd name="connsiteY4" fmla="*/ 489466 h 489466"/>
                <a:gd name="connsiteX5" fmla="*/ 0 w 1554839"/>
                <a:gd name="connsiteY5" fmla="*/ 0 h 489466"/>
                <a:gd name="connsiteX0" fmla="*/ 0 w 1478639"/>
                <a:gd name="connsiteY0" fmla="*/ 0 h 489466"/>
                <a:gd name="connsiteX1" fmla="*/ 1310106 w 1478639"/>
                <a:gd name="connsiteY1" fmla="*/ 0 h 489466"/>
                <a:gd name="connsiteX2" fmla="*/ 1478639 w 1478639"/>
                <a:gd name="connsiteY2" fmla="*/ 244733 h 489466"/>
                <a:gd name="connsiteX3" fmla="*/ 1310106 w 1478639"/>
                <a:gd name="connsiteY3" fmla="*/ 489466 h 489466"/>
                <a:gd name="connsiteX4" fmla="*/ 0 w 1478639"/>
                <a:gd name="connsiteY4" fmla="*/ 489466 h 489466"/>
                <a:gd name="connsiteX5" fmla="*/ 0 w 1478639"/>
                <a:gd name="connsiteY5" fmla="*/ 0 h 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639" h="489466">
                  <a:moveTo>
                    <a:pt x="0" y="0"/>
                  </a:moveTo>
                  <a:lnTo>
                    <a:pt x="1310106" y="0"/>
                  </a:lnTo>
                  <a:lnTo>
                    <a:pt x="1478639" y="244733"/>
                  </a:lnTo>
                  <a:lnTo>
                    <a:pt x="1310106" y="489466"/>
                  </a:lnTo>
                  <a:lnTo>
                    <a:pt x="0" y="48946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70176" y="2682361"/>
              <a:ext cx="1818353" cy="707886"/>
            </a:xfrm>
            <a:prstGeom prst="rect">
              <a:avLst/>
            </a:prstGeom>
          </p:spPr>
          <p:txBody>
            <a:bodyPr wrap="none">
              <a:spAutoFit/>
            </a:bodyPr>
            <a:lstStyle/>
            <a:p>
              <a:r>
                <a:rPr lang="zh-CN" altLang="en-US" sz="4000" b="1" dirty="0" smtClean="0">
                  <a:solidFill>
                    <a:schemeClr val="bg1"/>
                  </a:solidFill>
                  <a:cs typeface="+mn-ea"/>
                  <a:sym typeface="+mn-lt"/>
                </a:rPr>
                <a:t>前进道路上</a:t>
              </a:r>
              <a:endParaRPr lang="zh-CN" altLang="en-US" sz="4000" b="1" dirty="0">
                <a:solidFill>
                  <a:schemeClr val="bg1"/>
                </a:solidFill>
                <a:cs typeface="+mn-ea"/>
                <a:sym typeface="+mn-lt"/>
              </a:endParaRPr>
            </a:p>
          </p:txBody>
        </p:sp>
      </p:grpSp>
      <p:sp>
        <p:nvSpPr>
          <p:cNvPr id="12" name="五角星 11"/>
          <p:cNvSpPr/>
          <p:nvPr/>
        </p:nvSpPr>
        <p:spPr>
          <a:xfrm>
            <a:off x="4716635"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929969" y="3251200"/>
            <a:ext cx="10490452" cy="3200400"/>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8237" y="3351143"/>
            <a:ext cx="10087155" cy="3000821"/>
          </a:xfrm>
          <a:prstGeom prst="rect">
            <a:avLst/>
          </a:prstGeom>
        </p:spPr>
        <p:txBody>
          <a:bodyPr wrap="square">
            <a:spAutoFit/>
          </a:bodyPr>
          <a:lstStyle/>
          <a:p>
            <a:pPr>
              <a:lnSpc>
                <a:spcPct val="150000"/>
              </a:lnSpc>
            </a:pPr>
            <a:r>
              <a:rPr lang="zh-CN" altLang="en-US" sz="1400" dirty="0"/>
              <a:t>我们必须毫不动摇巩固和发展公有制经济，毫不动摇鼓励、支持、引导非公有制经济发展，充分发挥市场在资源配置中的决定性作用，更好发挥政府作用，激发各类市场主体活力。我们要坚持党的领导、人民当家作主、依法治国有机统一，坚持和完善人民代表大会制度、中国共产党领导的多党合作和政治协商制度、民族区域自治制度、基层群众自治制度，全面推进依法治国，巩固和发展最广泛的爱国统一战线，发展社会主义协商民主，用制度体系保证人民当家作主。我们要加强文化领域制度建设，举旗帜、聚民心、育新人、兴文化、展形象，积极培育和践行社会主义核心价值观，推动中华优秀传统文化创造性转化、创新性发展，传承革命文化、发展先进文化，努力创造光耀时代、光耀世界的中华文化。我们要加强社会治理制度建设，不断促进社会公平正义，保持社会安定有序。我们要加强生态文明制度建设，实行最严格的生态环境保护制度。我们要坚决破除一切妨碍发展的体制机制障碍和利益固化藩篱，加快形成系统完备、科学规范、运行有效的制度体系，推动中国特色社会主义制度更加成熟更加定型。</a:t>
            </a:r>
            <a:endParaRPr lang="zh-CN" altLang="en-US" sz="1400" dirty="0">
              <a:solidFill>
                <a:schemeClr val="tx1">
                  <a:lumMod val="75000"/>
                  <a:lumOff val="25000"/>
                </a:schemeClr>
              </a:solidFill>
            </a:endParaRPr>
          </a:p>
        </p:txBody>
      </p:sp>
      <p:sp>
        <p:nvSpPr>
          <p:cNvPr id="16" name="五角星 15"/>
          <p:cNvSpPr/>
          <p:nvPr/>
        </p:nvSpPr>
        <p:spPr>
          <a:xfrm>
            <a:off x="5469519"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角星 16"/>
          <p:cNvSpPr/>
          <p:nvPr/>
        </p:nvSpPr>
        <p:spPr>
          <a:xfrm>
            <a:off x="6222403"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角星 17"/>
          <p:cNvSpPr/>
          <p:nvPr/>
        </p:nvSpPr>
        <p:spPr>
          <a:xfrm>
            <a:off x="6975287"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角星 18"/>
          <p:cNvSpPr/>
          <p:nvPr/>
        </p:nvSpPr>
        <p:spPr>
          <a:xfrm>
            <a:off x="7728171"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2505445"/>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895637" y="2035598"/>
            <a:ext cx="9632625" cy="662554"/>
          </a:xfrm>
          <a:prstGeom prst="rect">
            <a:avLst/>
          </a:prstGeom>
        </p:spPr>
        <p:txBody>
          <a:bodyPr wrap="square">
            <a:spAutoFit/>
          </a:bodyPr>
          <a:lstStyle/>
          <a:p>
            <a:pPr>
              <a:lnSpc>
                <a:spcPct val="150000"/>
              </a:lnSpc>
            </a:pPr>
            <a:r>
              <a:rPr lang="zh-CN" altLang="en-US" sz="2800" b="1" dirty="0"/>
              <a:t>必须坚持以发展为第一要务，不断增强我国综合国力。</a:t>
            </a:r>
            <a:endParaRPr lang="en-US" altLang="zh-CN" sz="28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36837" y="3739554"/>
            <a:ext cx="9801063"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dirty="0">
                <a:latin typeface="+mn-ea"/>
              </a:rPr>
              <a:t>解放和发展社会生产力，增强社会主义国家的综合国力，是社会主义的本质要求和根本任务</a:t>
            </a:r>
            <a:r>
              <a:rPr lang="zh-CN" altLang="en-US" dirty="0" smtClean="0">
                <a:latin typeface="+mn-ea"/>
              </a:rPr>
              <a:t>。</a:t>
            </a:r>
            <a:endParaRPr lang="en-US" altLang="zh-CN" dirty="0" smtClean="0">
              <a:latin typeface="+mn-ea"/>
            </a:endParaRPr>
          </a:p>
          <a:p>
            <a:pPr marL="285750" indent="-285750">
              <a:lnSpc>
                <a:spcPct val="150000"/>
              </a:lnSpc>
              <a:buFont typeface="Arial" panose="020B0604020202020204" pitchFamily="34" charset="0"/>
              <a:buChar char="•"/>
            </a:pPr>
            <a:r>
              <a:rPr lang="zh-CN" altLang="en-US" dirty="0">
                <a:latin typeface="+mn-ea"/>
              </a:rPr>
              <a:t>习近平指出，只有牢牢扭住经济建设这个中心，毫不动摇坚持发展是硬道理、发展应该是科学发展和高质量发展的战略思想，推动经济社会持续健康发展，才能全面增强我国经济实力、科技实力、国防实力、综合国力，才能为坚持和发展中国特色社会主义、实现中华民族伟大复兴奠定雄厚物质基础。</a:t>
            </a:r>
            <a:endParaRPr lang="en-US" altLang="zh-CN" dirty="0" smtClean="0">
              <a:latin typeface="+mn-ea"/>
            </a:endParaRPr>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643970" y="3211906"/>
            <a:ext cx="4873464" cy="646331"/>
          </a:xfrm>
          <a:prstGeom prst="rect">
            <a:avLst/>
          </a:prstGeom>
        </p:spPr>
        <p:txBody>
          <a:bodyPr wrap="square">
            <a:spAutoFit/>
          </a:bodyPr>
          <a:lstStyle/>
          <a:p>
            <a:pPr>
              <a:lnSpc>
                <a:spcPct val="150000"/>
              </a:lnSpc>
            </a:pPr>
            <a:r>
              <a:rPr lang="zh-CN" altLang="en-US" sz="2400" b="1" dirty="0">
                <a:solidFill>
                  <a:srgbClr val="C00000"/>
                </a:solidFill>
                <a:latin typeface="+mn-ea"/>
              </a:rPr>
              <a:t>改革开放</a:t>
            </a:r>
            <a:r>
              <a:rPr lang="en-US" altLang="zh-CN" sz="2400" b="1" dirty="0">
                <a:solidFill>
                  <a:srgbClr val="C00000"/>
                </a:solidFill>
                <a:latin typeface="+mn-ea"/>
              </a:rPr>
              <a:t>40</a:t>
            </a:r>
            <a:r>
              <a:rPr lang="zh-CN" altLang="en-US" sz="2400" b="1" dirty="0">
                <a:solidFill>
                  <a:srgbClr val="C00000"/>
                </a:solidFill>
                <a:latin typeface="+mn-ea"/>
              </a:rPr>
              <a:t>年的实践启示我们</a:t>
            </a:r>
            <a:r>
              <a:rPr lang="zh-CN" altLang="en-US" sz="2400" b="1" dirty="0" smtClean="0">
                <a:solidFill>
                  <a:srgbClr val="C00000"/>
                </a:solidFill>
                <a:latin typeface="+mn-ea"/>
              </a:rPr>
              <a:t>：</a:t>
            </a:r>
            <a:endParaRPr lang="en-US" altLang="zh-CN" sz="2400" b="1" dirty="0" smtClean="0">
              <a:solidFill>
                <a:srgbClr val="C00000"/>
              </a:solidFill>
              <a:latin typeface="+mn-ea"/>
            </a:endParaRPr>
          </a:p>
        </p:txBody>
      </p:sp>
    </p:spTree>
    <p:extLst>
      <p:ext uri="{BB962C8B-B14F-4D97-AF65-F5344CB8AC3E}">
        <p14:creationId xmlns:p14="http://schemas.microsoft.com/office/powerpoint/2010/main" val="3453297955"/>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2234521" y="1997437"/>
            <a:ext cx="9632625" cy="662554"/>
          </a:xfrm>
          <a:prstGeom prst="rect">
            <a:avLst/>
          </a:prstGeom>
        </p:spPr>
        <p:txBody>
          <a:bodyPr wrap="square">
            <a:spAutoFit/>
          </a:bodyPr>
          <a:lstStyle/>
          <a:p>
            <a:pPr>
              <a:lnSpc>
                <a:spcPct val="150000"/>
              </a:lnSpc>
            </a:pPr>
            <a:r>
              <a:rPr lang="zh-CN" altLang="en-US" sz="2800" b="1"/>
              <a:t>必须坚持扩大开放，不断推动共建人类命运共同体。</a:t>
            </a:r>
            <a:endParaRPr lang="en-US" altLang="zh-CN" sz="28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702257"/>
            <a:ext cx="9429425" cy="1289456"/>
          </a:xfrm>
          <a:prstGeom prst="rect">
            <a:avLst/>
          </a:prstGeom>
        </p:spPr>
        <p:txBody>
          <a:bodyPr wrap="square">
            <a:spAutoFit/>
          </a:bodyPr>
          <a:lstStyle/>
          <a:p>
            <a:pPr>
              <a:lnSpc>
                <a:spcPct val="150000"/>
              </a:lnSpc>
            </a:pPr>
            <a:r>
              <a:rPr lang="zh-CN" altLang="en-US" dirty="0"/>
              <a:t>开放带来进步，封闭必然落后。中国的发展离不开世界，世界的繁荣也需要中国。我们统筹国内国际两个大局，坚持对外开放的基本国策，实行积极主动的开放政策，形成全方位、多层次、宽领域的全面开放新格局，为我国创造了良好国际环境、开拓了广阔发展空间。</a:t>
            </a:r>
            <a:endParaRPr lang="en-US" altLang="zh-CN" sz="1600" dirty="0" smtClean="0"/>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223656"/>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41900124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6" name="图片 45"/>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4200"/>
                    </a14:imgEffect>
                  </a14:imgLayer>
                </a14:imgProps>
              </a:ext>
              <a:ext uri="{28A0092B-C50C-407E-A947-70E740481C1C}">
                <a14:useLocalDpi xmlns:a14="http://schemas.microsoft.com/office/drawing/2010/main" val="0"/>
              </a:ext>
            </a:extLst>
          </a:blip>
          <a:stretch>
            <a:fillRect/>
          </a:stretch>
        </p:blipFill>
        <p:spPr>
          <a:xfrm>
            <a:off x="0" y="3420329"/>
            <a:ext cx="1562100" cy="3276600"/>
          </a:xfrm>
          <a:prstGeom prst="rect">
            <a:avLst/>
          </a:prstGeom>
        </p:spPr>
      </p:pic>
      <p:pic>
        <p:nvPicPr>
          <p:cNvPr id="47" name="图片 46"/>
          <p:cNvPicPr>
            <a:picLocks noChangeAspect="1"/>
          </p:cNvPicPr>
          <p:nvPr/>
        </p:nvPicPr>
        <p:blipFill rotWithShape="1">
          <a:blip r:embed="rId6" cstate="print">
            <a:extLst>
              <a:ext uri="{28A0092B-C50C-407E-A947-70E740481C1C}">
                <a14:useLocalDpi xmlns:a14="http://schemas.microsoft.com/office/drawing/2010/main" val="0"/>
              </a:ext>
            </a:extLst>
          </a:blip>
          <a:srcRect l="9949" r="29932" b="12291"/>
          <a:stretch/>
        </p:blipFill>
        <p:spPr>
          <a:xfrm>
            <a:off x="1173745" y="4993558"/>
            <a:ext cx="3186242" cy="1734457"/>
          </a:xfrm>
          <a:prstGeom prst="rect">
            <a:avLst/>
          </a:prstGeom>
        </p:spPr>
      </p:pic>
      <p:sp>
        <p:nvSpPr>
          <p:cNvPr id="54" name="矩形 53"/>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a:extLst>
              <a:ext uri="{FF2B5EF4-FFF2-40B4-BE49-F238E27FC236}">
                <a16:creationId xmlns:a16="http://schemas.microsoft.com/office/drawing/2014/main" xmlns="" id="{605B0C7B-4D02-48A7-89A8-3B665001B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9188" y="5996518"/>
            <a:ext cx="7819652" cy="675011"/>
          </a:xfrm>
          <a:prstGeom prst="rect">
            <a:avLst/>
          </a:prstGeom>
        </p:spPr>
      </p:pic>
      <p:sp>
        <p:nvSpPr>
          <p:cNvPr id="12" name="文本框 20"/>
          <p:cNvSpPr>
            <a:spLocks noChangeArrowheads="1"/>
          </p:cNvSpPr>
          <p:nvPr/>
        </p:nvSpPr>
        <p:spPr bwMode="auto">
          <a:xfrm>
            <a:off x="2693655" y="2250382"/>
            <a:ext cx="1347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p>
            <a:pPr algn="ctr">
              <a:spcBef>
                <a:spcPts val="750"/>
              </a:spcBef>
            </a:pPr>
            <a:r>
              <a:rPr lang="zh-CN" altLang="en-US" sz="4800" b="1" dirty="0">
                <a:solidFill>
                  <a:srgbClr val="C00000"/>
                </a:solidFill>
                <a:cs typeface="+mn-ea"/>
                <a:sym typeface="+mn-lt"/>
              </a:rPr>
              <a:t>目录</a:t>
            </a:r>
            <a:endParaRPr lang="zh-CN" altLang="en-US" b="1" dirty="0">
              <a:solidFill>
                <a:srgbClr val="C00000"/>
              </a:solidFill>
              <a:cs typeface="+mn-ea"/>
              <a:sym typeface="+mn-lt"/>
            </a:endParaRPr>
          </a:p>
        </p:txBody>
      </p:sp>
      <p:grpSp>
        <p:nvGrpSpPr>
          <p:cNvPr id="13" name="组合 12"/>
          <p:cNvGrpSpPr/>
          <p:nvPr/>
        </p:nvGrpSpPr>
        <p:grpSpPr>
          <a:xfrm>
            <a:off x="5485847" y="1665408"/>
            <a:ext cx="5830746" cy="412932"/>
            <a:chOff x="4916645" y="2130742"/>
            <a:chExt cx="5830746" cy="412932"/>
          </a:xfrm>
        </p:grpSpPr>
        <p:sp>
          <p:nvSpPr>
            <p:cNvPr id="14" name="圆角矩形 30"/>
            <p:cNvSpPr>
              <a:spLocks noChangeArrowheads="1"/>
            </p:cNvSpPr>
            <p:nvPr/>
          </p:nvSpPr>
          <p:spPr bwMode="auto">
            <a:xfrm>
              <a:off x="4916645" y="2130742"/>
              <a:ext cx="5830746" cy="405765"/>
            </a:xfrm>
            <a:prstGeom prst="roundRect">
              <a:avLst>
                <a:gd name="adj" fmla="val 0"/>
              </a:avLst>
            </a:prstGeom>
            <a:no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15" name="TextBox 38">
              <a:hlinkClick r:id="" action="ppaction://hlinkshowjump?jump=nextslide"/>
            </p:cNvPr>
            <p:cNvSpPr txBox="1">
              <a:spLocks noChangeArrowheads="1"/>
            </p:cNvSpPr>
            <p:nvPr/>
          </p:nvSpPr>
          <p:spPr bwMode="auto">
            <a:xfrm>
              <a:off x="5121226" y="2143564"/>
              <a:ext cx="5244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spc="300" dirty="0" smtClean="0">
                  <a:solidFill>
                    <a:schemeClr val="tx1">
                      <a:lumMod val="75000"/>
                      <a:lumOff val="25000"/>
                    </a:schemeClr>
                  </a:solidFill>
                  <a:latin typeface="+mn-lt"/>
                  <a:ea typeface="+mn-ea"/>
                  <a:cs typeface="+mn-ea"/>
                  <a:sym typeface="+mn-lt"/>
                </a:rPr>
                <a:t>庆祝改革开放</a:t>
              </a:r>
              <a:r>
                <a:rPr lang="en-US" altLang="zh-CN" sz="2000" b="1" spc="300" dirty="0" smtClean="0">
                  <a:solidFill>
                    <a:schemeClr val="tx1">
                      <a:lumMod val="75000"/>
                      <a:lumOff val="25000"/>
                    </a:schemeClr>
                  </a:solidFill>
                  <a:latin typeface="+mn-lt"/>
                  <a:ea typeface="+mn-ea"/>
                  <a:cs typeface="+mn-ea"/>
                  <a:sym typeface="+mn-lt"/>
                </a:rPr>
                <a:t>40</a:t>
              </a:r>
              <a:r>
                <a:rPr lang="zh-CN" altLang="en-US" sz="2000" b="1" spc="300" dirty="0" smtClean="0">
                  <a:solidFill>
                    <a:schemeClr val="tx1">
                      <a:lumMod val="75000"/>
                      <a:lumOff val="25000"/>
                    </a:schemeClr>
                  </a:solidFill>
                  <a:latin typeface="+mn-lt"/>
                  <a:ea typeface="+mn-ea"/>
                  <a:cs typeface="+mn-ea"/>
                  <a:sym typeface="+mn-lt"/>
                </a:rPr>
                <a:t>周年大会概况</a:t>
              </a:r>
              <a:endParaRPr lang="en-US" altLang="zh-CN" sz="2000" b="1" spc="300" dirty="0">
                <a:solidFill>
                  <a:schemeClr val="tx1">
                    <a:lumMod val="75000"/>
                    <a:lumOff val="25000"/>
                  </a:schemeClr>
                </a:solidFill>
                <a:latin typeface="+mn-lt"/>
                <a:ea typeface="+mn-ea"/>
                <a:cs typeface="+mn-ea"/>
                <a:sym typeface="+mn-lt"/>
              </a:endParaRPr>
            </a:p>
          </p:txBody>
        </p:sp>
      </p:grpSp>
      <p:sp>
        <p:nvSpPr>
          <p:cNvPr id="16" name="Freeform 5"/>
          <p:cNvSpPr>
            <a:spLocks/>
          </p:cNvSpPr>
          <p:nvPr/>
        </p:nvSpPr>
        <p:spPr bwMode="auto">
          <a:xfrm>
            <a:off x="4405372" y="1341252"/>
            <a:ext cx="736353" cy="73708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bg1"/>
          </a:solidFill>
          <a:ln>
            <a:solidFill>
              <a:srgbClr val="C000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7" name="组合 16"/>
          <p:cNvGrpSpPr/>
          <p:nvPr/>
        </p:nvGrpSpPr>
        <p:grpSpPr>
          <a:xfrm>
            <a:off x="5485847" y="3074133"/>
            <a:ext cx="5830746" cy="412932"/>
            <a:chOff x="4916645" y="2130742"/>
            <a:chExt cx="5830746" cy="412932"/>
          </a:xfrm>
        </p:grpSpPr>
        <p:sp>
          <p:nvSpPr>
            <p:cNvPr id="18" name="圆角矩形 30"/>
            <p:cNvSpPr>
              <a:spLocks noChangeArrowheads="1"/>
            </p:cNvSpPr>
            <p:nvPr/>
          </p:nvSpPr>
          <p:spPr bwMode="auto">
            <a:xfrm>
              <a:off x="4916645" y="2130742"/>
              <a:ext cx="5830746" cy="405765"/>
            </a:xfrm>
            <a:prstGeom prst="roundRect">
              <a:avLst>
                <a:gd name="adj" fmla="val 0"/>
              </a:avLst>
            </a:prstGeom>
            <a:no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19" name="TextBox 38">
              <a:hlinkClick r:id="" action="ppaction://hlinkshowjump?jump=nextslide"/>
            </p:cNvPr>
            <p:cNvSpPr txBox="1">
              <a:spLocks noChangeArrowheads="1"/>
            </p:cNvSpPr>
            <p:nvPr/>
          </p:nvSpPr>
          <p:spPr bwMode="auto">
            <a:xfrm>
              <a:off x="5121226" y="2143564"/>
              <a:ext cx="5600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spc="300" dirty="0" smtClean="0">
                  <a:solidFill>
                    <a:schemeClr val="tx1">
                      <a:lumMod val="75000"/>
                      <a:lumOff val="25000"/>
                    </a:schemeClr>
                  </a:solidFill>
                  <a:latin typeface="+mn-ea"/>
                  <a:ea typeface="+mn-ea"/>
                  <a:cs typeface="+mn-ea"/>
                  <a:sym typeface="+mn-lt"/>
                </a:rPr>
                <a:t>习近平总书记报告内容精解解读</a:t>
              </a:r>
              <a:endParaRPr lang="en-US" altLang="zh-CN" sz="2000" b="1" spc="300" dirty="0">
                <a:solidFill>
                  <a:schemeClr val="tx1">
                    <a:lumMod val="75000"/>
                    <a:lumOff val="25000"/>
                  </a:schemeClr>
                </a:solidFill>
                <a:latin typeface="+mn-ea"/>
                <a:ea typeface="+mn-ea"/>
                <a:cs typeface="+mn-ea"/>
                <a:sym typeface="+mn-lt"/>
              </a:endParaRPr>
            </a:p>
          </p:txBody>
        </p:sp>
      </p:grpSp>
      <p:sp>
        <p:nvSpPr>
          <p:cNvPr id="20" name="Freeform 5"/>
          <p:cNvSpPr>
            <a:spLocks/>
          </p:cNvSpPr>
          <p:nvPr/>
        </p:nvSpPr>
        <p:spPr bwMode="auto">
          <a:xfrm>
            <a:off x="4405372" y="2749977"/>
            <a:ext cx="736353" cy="73708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bg1"/>
          </a:solidFill>
          <a:ln>
            <a:solidFill>
              <a:srgbClr val="C000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25" name="组合 24"/>
          <p:cNvGrpSpPr/>
          <p:nvPr/>
        </p:nvGrpSpPr>
        <p:grpSpPr>
          <a:xfrm>
            <a:off x="5485847" y="4461740"/>
            <a:ext cx="5830746" cy="411652"/>
            <a:chOff x="4916645" y="2130743"/>
            <a:chExt cx="5830746" cy="411652"/>
          </a:xfrm>
        </p:grpSpPr>
        <p:sp>
          <p:nvSpPr>
            <p:cNvPr id="26" name="圆角矩形 30"/>
            <p:cNvSpPr>
              <a:spLocks noChangeArrowheads="1"/>
            </p:cNvSpPr>
            <p:nvPr/>
          </p:nvSpPr>
          <p:spPr bwMode="auto">
            <a:xfrm>
              <a:off x="4916645" y="2130743"/>
              <a:ext cx="5830746" cy="411652"/>
            </a:xfrm>
            <a:prstGeom prst="roundRect">
              <a:avLst>
                <a:gd name="adj" fmla="val 0"/>
              </a:avLst>
            </a:prstGeom>
            <a:noFill/>
            <a:ln w="25400">
              <a:solidFill>
                <a:srgbClr val="C00000"/>
              </a:solidFill>
              <a:rou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mn-lt"/>
                <a:ea typeface="+mn-ea"/>
                <a:cs typeface="+mn-ea"/>
                <a:sym typeface="+mn-lt"/>
              </a:endParaRPr>
            </a:p>
          </p:txBody>
        </p:sp>
        <p:sp>
          <p:nvSpPr>
            <p:cNvPr id="27" name="TextBox 38">
              <a:hlinkClick r:id="" action="ppaction://hlinkshowjump?jump=nextslide"/>
            </p:cNvPr>
            <p:cNvSpPr txBox="1">
              <a:spLocks noChangeArrowheads="1"/>
            </p:cNvSpPr>
            <p:nvPr/>
          </p:nvSpPr>
          <p:spPr bwMode="auto">
            <a:xfrm>
              <a:off x="5121226" y="2142285"/>
              <a:ext cx="5384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spc="300" dirty="0" smtClean="0">
                  <a:solidFill>
                    <a:schemeClr val="tx1">
                      <a:lumMod val="75000"/>
                      <a:lumOff val="25000"/>
                    </a:schemeClr>
                  </a:solidFill>
                  <a:latin typeface="+mn-ea"/>
                  <a:ea typeface="+mn-ea"/>
                  <a:sym typeface="+mn-lt"/>
                </a:rPr>
                <a:t>新时代将全面</a:t>
              </a:r>
              <a:r>
                <a:rPr lang="zh-CN" altLang="en-US" sz="2000" b="1" spc="300" dirty="0">
                  <a:solidFill>
                    <a:schemeClr val="tx1">
                      <a:lumMod val="75000"/>
                      <a:lumOff val="25000"/>
                    </a:schemeClr>
                  </a:solidFill>
                  <a:latin typeface="+mn-ea"/>
                  <a:ea typeface="+mn-ea"/>
                  <a:sym typeface="+mn-lt"/>
                </a:rPr>
                <a:t>改革进行</a:t>
              </a:r>
              <a:r>
                <a:rPr lang="zh-CN" altLang="en-US" sz="2000" b="1" spc="300" dirty="0" smtClean="0">
                  <a:solidFill>
                    <a:schemeClr val="tx1">
                      <a:lumMod val="75000"/>
                      <a:lumOff val="25000"/>
                    </a:schemeClr>
                  </a:solidFill>
                  <a:latin typeface="+mn-ea"/>
                  <a:ea typeface="+mn-ea"/>
                  <a:sym typeface="+mn-lt"/>
                </a:rPr>
                <a:t>到底</a:t>
              </a:r>
              <a:endParaRPr lang="en-US" altLang="zh-CN" sz="2000" b="1" spc="300" dirty="0">
                <a:solidFill>
                  <a:schemeClr val="tx1">
                    <a:lumMod val="75000"/>
                    <a:lumOff val="25000"/>
                  </a:schemeClr>
                </a:solidFill>
                <a:latin typeface="+mn-ea"/>
                <a:ea typeface="+mn-ea"/>
                <a:cs typeface="+mn-ea"/>
                <a:sym typeface="+mn-lt"/>
              </a:endParaRPr>
            </a:p>
          </p:txBody>
        </p:sp>
      </p:grpSp>
      <p:sp>
        <p:nvSpPr>
          <p:cNvPr id="28" name="Freeform 5"/>
          <p:cNvSpPr>
            <a:spLocks/>
          </p:cNvSpPr>
          <p:nvPr/>
        </p:nvSpPr>
        <p:spPr bwMode="auto">
          <a:xfrm>
            <a:off x="4405372" y="4137583"/>
            <a:ext cx="736353" cy="73708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bg1"/>
          </a:solidFill>
          <a:ln>
            <a:solidFill>
              <a:srgbClr val="C00000"/>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0" name="Rectangle 9"/>
          <p:cNvSpPr>
            <a:spLocks noChangeArrowheads="1"/>
          </p:cNvSpPr>
          <p:nvPr/>
        </p:nvSpPr>
        <p:spPr bwMode="auto">
          <a:xfrm>
            <a:off x="4702073" y="2725194"/>
            <a:ext cx="5129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0" cap="none" spc="0" normalizeH="0" baseline="0" noProof="0" dirty="0" smtClean="0">
                <a:ln>
                  <a:noFill/>
                </a:ln>
                <a:solidFill>
                  <a:srgbClr val="C00000"/>
                </a:solidFill>
                <a:effectLst/>
                <a:uLnTx/>
                <a:uFillTx/>
                <a:cs typeface="+mn-ea"/>
                <a:sym typeface="+mn-lt"/>
              </a:rPr>
              <a:t>2</a:t>
            </a:r>
            <a:endParaRPr kumimoji="0" lang="zh-CN" altLang="zh-CN" sz="7200" b="1" i="0" u="none" strike="noStrike" kern="0" cap="none" spc="0" normalizeH="0" baseline="0" noProof="0" dirty="0">
              <a:ln>
                <a:noFill/>
              </a:ln>
              <a:solidFill>
                <a:srgbClr val="C00000"/>
              </a:solidFill>
              <a:effectLst/>
              <a:uLnTx/>
              <a:uFillTx/>
              <a:cs typeface="+mn-ea"/>
              <a:sym typeface="+mn-lt"/>
            </a:endParaRPr>
          </a:p>
        </p:txBody>
      </p:sp>
      <p:sp>
        <p:nvSpPr>
          <p:cNvPr id="31" name="Rectangle 9"/>
          <p:cNvSpPr>
            <a:spLocks noChangeArrowheads="1"/>
          </p:cNvSpPr>
          <p:nvPr/>
        </p:nvSpPr>
        <p:spPr bwMode="auto">
          <a:xfrm>
            <a:off x="4702073" y="1316469"/>
            <a:ext cx="5129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0" cap="none" spc="0" normalizeH="0" baseline="0" noProof="0" dirty="0" smtClean="0">
                <a:ln>
                  <a:noFill/>
                </a:ln>
                <a:solidFill>
                  <a:srgbClr val="C00000"/>
                </a:solidFill>
                <a:effectLst/>
                <a:uLnTx/>
                <a:uFillTx/>
                <a:cs typeface="+mn-ea"/>
                <a:sym typeface="+mn-lt"/>
              </a:rPr>
              <a:t>1</a:t>
            </a:r>
            <a:endParaRPr kumimoji="0" lang="zh-CN" altLang="zh-CN" sz="7200" b="1" i="0" u="none" strike="noStrike" kern="0" cap="none" spc="0" normalizeH="0" baseline="0" noProof="0" dirty="0">
              <a:ln>
                <a:noFill/>
              </a:ln>
              <a:solidFill>
                <a:srgbClr val="C00000"/>
              </a:solidFill>
              <a:effectLst/>
              <a:uLnTx/>
              <a:uFillTx/>
              <a:cs typeface="+mn-ea"/>
              <a:sym typeface="+mn-lt"/>
            </a:endParaRPr>
          </a:p>
        </p:txBody>
      </p:sp>
      <p:sp>
        <p:nvSpPr>
          <p:cNvPr id="32" name="Rectangle 9"/>
          <p:cNvSpPr>
            <a:spLocks noChangeArrowheads="1"/>
          </p:cNvSpPr>
          <p:nvPr/>
        </p:nvSpPr>
        <p:spPr bwMode="auto">
          <a:xfrm>
            <a:off x="4702073" y="4112800"/>
            <a:ext cx="51296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0" cap="none" spc="0" normalizeH="0" baseline="0" noProof="0" dirty="0" smtClean="0">
                <a:ln>
                  <a:noFill/>
                </a:ln>
                <a:solidFill>
                  <a:srgbClr val="C00000"/>
                </a:solidFill>
                <a:effectLst/>
                <a:uLnTx/>
                <a:uFillTx/>
                <a:cs typeface="+mn-ea"/>
                <a:sym typeface="+mn-lt"/>
              </a:rPr>
              <a:t>3</a:t>
            </a:r>
            <a:endParaRPr kumimoji="0" lang="zh-CN" altLang="zh-CN" sz="7200" b="1" i="0" u="none" strike="noStrike" kern="0" cap="none" spc="0" normalizeH="0" baseline="0" noProof="0" dirty="0">
              <a:ln>
                <a:noFill/>
              </a:ln>
              <a:solidFill>
                <a:srgbClr val="C00000"/>
              </a:solidFill>
              <a:effectLst/>
              <a:uLnTx/>
              <a:uFillTx/>
              <a:cs typeface="+mn-ea"/>
              <a:sym typeface="+mn-lt"/>
            </a:endParaRPr>
          </a:p>
        </p:txBody>
      </p:sp>
      <p:pic>
        <p:nvPicPr>
          <p:cNvPr id="33" name="图片 3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29605" y="1709796"/>
            <a:ext cx="2362550" cy="1079836"/>
          </a:xfrm>
          <a:prstGeom prst="rect">
            <a:avLst/>
          </a:prstGeom>
        </p:spPr>
      </p:pic>
      <p:sp>
        <p:nvSpPr>
          <p:cNvPr id="2" name="矩形 1"/>
          <p:cNvSpPr/>
          <p:nvPr/>
        </p:nvSpPr>
        <p:spPr>
          <a:xfrm>
            <a:off x="3784513" y="-523383"/>
            <a:ext cx="5125121" cy="369332"/>
          </a:xfrm>
          <a:prstGeom prst="rect">
            <a:avLst/>
          </a:prstGeom>
        </p:spPr>
        <p:txBody>
          <a:bodyPr wrap="none">
            <a:spAutoFit/>
          </a:bodyPr>
          <a:lstStyle/>
          <a:p>
            <a:r>
              <a:rPr lang="zh-CN" altLang="en-US" b="1" spc="300" dirty="0">
                <a:solidFill>
                  <a:schemeClr val="tx1">
                    <a:lumMod val="75000"/>
                    <a:lumOff val="25000"/>
                  </a:schemeClr>
                </a:solidFill>
                <a:latin typeface="+mn-ea"/>
                <a:cs typeface="+mn-ea"/>
                <a:sym typeface="+mn-lt"/>
              </a:rPr>
              <a:t>庆祝改革开放</a:t>
            </a:r>
            <a:r>
              <a:rPr lang="en-US" altLang="zh-CN" b="1" spc="300" dirty="0">
                <a:solidFill>
                  <a:schemeClr val="tx1">
                    <a:lumMod val="75000"/>
                    <a:lumOff val="25000"/>
                  </a:schemeClr>
                </a:solidFill>
                <a:latin typeface="+mn-ea"/>
                <a:cs typeface="+mn-ea"/>
                <a:sym typeface="+mn-lt"/>
              </a:rPr>
              <a:t>40</a:t>
            </a:r>
            <a:r>
              <a:rPr lang="zh-CN" altLang="en-US" b="1" spc="300" dirty="0">
                <a:solidFill>
                  <a:schemeClr val="tx1">
                    <a:lumMod val="75000"/>
                    <a:lumOff val="25000"/>
                  </a:schemeClr>
                </a:solidFill>
                <a:latin typeface="+mn-ea"/>
                <a:cs typeface="+mn-ea"/>
                <a:sym typeface="+mn-lt"/>
              </a:rPr>
              <a:t>周年辉煌成就和历史经验</a:t>
            </a:r>
            <a:endParaRPr lang="en-US" altLang="zh-CN" b="1" spc="300" dirty="0">
              <a:solidFill>
                <a:schemeClr val="tx1">
                  <a:lumMod val="75000"/>
                  <a:lumOff val="25000"/>
                </a:schemeClr>
              </a:solidFill>
              <a:latin typeface="+mn-ea"/>
              <a:cs typeface="+mn-ea"/>
              <a:sym typeface="+mn-lt"/>
            </a:endParaRPr>
          </a:p>
        </p:txBody>
      </p:sp>
    </p:spTree>
    <p:extLst>
      <p:ext uri="{BB962C8B-B14F-4D97-AF65-F5344CB8AC3E}">
        <p14:creationId xmlns:p14="http://schemas.microsoft.com/office/powerpoint/2010/main" val="2147431299"/>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3" y="475324"/>
            <a:ext cx="5251806" cy="461665"/>
          </a:xfrm>
          <a:prstGeom prst="rect">
            <a:avLst/>
          </a:prstGeom>
        </p:spPr>
        <p:txBody>
          <a:bodyPr wrap="square">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9" name="组合 8"/>
          <p:cNvGrpSpPr/>
          <p:nvPr/>
        </p:nvGrpSpPr>
        <p:grpSpPr>
          <a:xfrm>
            <a:off x="929969" y="1981137"/>
            <a:ext cx="3541782" cy="988590"/>
            <a:chOff x="636817" y="2542010"/>
            <a:chExt cx="2342345" cy="988590"/>
          </a:xfrm>
        </p:grpSpPr>
        <p:sp>
          <p:nvSpPr>
            <p:cNvPr id="10" name="五边形 7"/>
            <p:cNvSpPr/>
            <p:nvPr/>
          </p:nvSpPr>
          <p:spPr>
            <a:xfrm>
              <a:off x="636817" y="2542010"/>
              <a:ext cx="2342345" cy="988590"/>
            </a:xfrm>
            <a:custGeom>
              <a:avLst/>
              <a:gdLst>
                <a:gd name="connsiteX0" fmla="*/ 0 w 1554839"/>
                <a:gd name="connsiteY0" fmla="*/ 0 h 489466"/>
                <a:gd name="connsiteX1" fmla="*/ 1310106 w 1554839"/>
                <a:gd name="connsiteY1" fmla="*/ 0 h 489466"/>
                <a:gd name="connsiteX2" fmla="*/ 1554839 w 1554839"/>
                <a:gd name="connsiteY2" fmla="*/ 244733 h 489466"/>
                <a:gd name="connsiteX3" fmla="*/ 1310106 w 1554839"/>
                <a:gd name="connsiteY3" fmla="*/ 489466 h 489466"/>
                <a:gd name="connsiteX4" fmla="*/ 0 w 1554839"/>
                <a:gd name="connsiteY4" fmla="*/ 489466 h 489466"/>
                <a:gd name="connsiteX5" fmla="*/ 0 w 1554839"/>
                <a:gd name="connsiteY5" fmla="*/ 0 h 489466"/>
                <a:gd name="connsiteX0" fmla="*/ 0 w 1478639"/>
                <a:gd name="connsiteY0" fmla="*/ 0 h 489466"/>
                <a:gd name="connsiteX1" fmla="*/ 1310106 w 1478639"/>
                <a:gd name="connsiteY1" fmla="*/ 0 h 489466"/>
                <a:gd name="connsiteX2" fmla="*/ 1478639 w 1478639"/>
                <a:gd name="connsiteY2" fmla="*/ 244733 h 489466"/>
                <a:gd name="connsiteX3" fmla="*/ 1310106 w 1478639"/>
                <a:gd name="connsiteY3" fmla="*/ 489466 h 489466"/>
                <a:gd name="connsiteX4" fmla="*/ 0 w 1478639"/>
                <a:gd name="connsiteY4" fmla="*/ 489466 h 489466"/>
                <a:gd name="connsiteX5" fmla="*/ 0 w 1478639"/>
                <a:gd name="connsiteY5" fmla="*/ 0 h 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639" h="489466">
                  <a:moveTo>
                    <a:pt x="0" y="0"/>
                  </a:moveTo>
                  <a:lnTo>
                    <a:pt x="1310106" y="0"/>
                  </a:lnTo>
                  <a:lnTo>
                    <a:pt x="1478639" y="244733"/>
                  </a:lnTo>
                  <a:lnTo>
                    <a:pt x="1310106" y="489466"/>
                  </a:lnTo>
                  <a:lnTo>
                    <a:pt x="0" y="48946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70176" y="2682361"/>
              <a:ext cx="1818353" cy="707886"/>
            </a:xfrm>
            <a:prstGeom prst="rect">
              <a:avLst/>
            </a:prstGeom>
          </p:spPr>
          <p:txBody>
            <a:bodyPr wrap="none">
              <a:spAutoFit/>
            </a:bodyPr>
            <a:lstStyle/>
            <a:p>
              <a:r>
                <a:rPr lang="zh-CN" altLang="en-US" sz="4000" b="1" dirty="0" smtClean="0">
                  <a:solidFill>
                    <a:schemeClr val="bg1"/>
                  </a:solidFill>
                  <a:cs typeface="+mn-ea"/>
                  <a:sym typeface="+mn-lt"/>
                </a:rPr>
                <a:t>前进道路上</a:t>
              </a:r>
              <a:endParaRPr lang="zh-CN" altLang="en-US" sz="4000" b="1" dirty="0">
                <a:solidFill>
                  <a:schemeClr val="bg1"/>
                </a:solidFill>
                <a:cs typeface="+mn-ea"/>
                <a:sym typeface="+mn-lt"/>
              </a:endParaRPr>
            </a:p>
          </p:txBody>
        </p:sp>
      </p:grpSp>
      <p:sp>
        <p:nvSpPr>
          <p:cNvPr id="12" name="五角星 11"/>
          <p:cNvSpPr/>
          <p:nvPr/>
        </p:nvSpPr>
        <p:spPr>
          <a:xfrm>
            <a:off x="4716635"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929969" y="3251200"/>
            <a:ext cx="10490452" cy="2656114"/>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8237" y="3425095"/>
            <a:ext cx="10087155" cy="2120452"/>
          </a:xfrm>
          <a:prstGeom prst="rect">
            <a:avLst/>
          </a:prstGeom>
        </p:spPr>
        <p:txBody>
          <a:bodyPr wrap="square">
            <a:spAutoFit/>
          </a:bodyPr>
          <a:lstStyle/>
          <a:p>
            <a:pPr>
              <a:lnSpc>
                <a:spcPct val="150000"/>
              </a:lnSpc>
            </a:pPr>
            <a:r>
              <a:rPr lang="zh-CN" altLang="en-US" dirty="0"/>
              <a:t>我们必须坚持以新时代中国特色社会主义思想和党的十九大精神为指导，增强“四个自信”，牢牢把握改革开放的前进方向。改什么、怎么改必须以是否符合完善和发展中国特色社会主义制度、推进国家治理体系和治理能力现代化的总目标为根本尺度，该改的、能改的我们坚决改，不该改的、不能改的坚决不改。我们要坚持党的基本路线，把以经济建设为中心同坚持四项基本原则、坚持改革开放这两个基本点统一于新时代中国特色社会主义伟大实践，长期坚持，决不动摇。</a:t>
            </a:r>
            <a:endParaRPr lang="zh-CN" altLang="en-US" sz="1600" dirty="0">
              <a:solidFill>
                <a:schemeClr val="tx1">
                  <a:lumMod val="75000"/>
                  <a:lumOff val="25000"/>
                </a:schemeClr>
              </a:solidFill>
            </a:endParaRPr>
          </a:p>
        </p:txBody>
      </p:sp>
      <p:sp>
        <p:nvSpPr>
          <p:cNvPr id="16" name="五角星 15"/>
          <p:cNvSpPr/>
          <p:nvPr/>
        </p:nvSpPr>
        <p:spPr>
          <a:xfrm>
            <a:off x="5469519"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角星 16"/>
          <p:cNvSpPr/>
          <p:nvPr/>
        </p:nvSpPr>
        <p:spPr>
          <a:xfrm>
            <a:off x="6222403"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角星 17"/>
          <p:cNvSpPr/>
          <p:nvPr/>
        </p:nvSpPr>
        <p:spPr>
          <a:xfrm>
            <a:off x="6975287"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角星 18"/>
          <p:cNvSpPr/>
          <p:nvPr/>
        </p:nvSpPr>
        <p:spPr>
          <a:xfrm>
            <a:off x="7728171"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58792795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540036" y="2079916"/>
            <a:ext cx="9632625" cy="621773"/>
          </a:xfrm>
          <a:prstGeom prst="rect">
            <a:avLst/>
          </a:prstGeom>
        </p:spPr>
        <p:txBody>
          <a:bodyPr wrap="square">
            <a:spAutoFit/>
          </a:bodyPr>
          <a:lstStyle/>
          <a:p>
            <a:pPr>
              <a:lnSpc>
                <a:spcPct val="150000"/>
              </a:lnSpc>
            </a:pPr>
            <a:r>
              <a:rPr lang="zh-CN" altLang="en-US" sz="2600" b="1" dirty="0"/>
              <a:t>必须坚持全面从严治党，不断提高党的创造力、凝聚力、战斗力。</a:t>
            </a:r>
            <a:endParaRPr lang="en-US" altLang="zh-CN" sz="26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702257"/>
            <a:ext cx="9429425" cy="2120452"/>
          </a:xfrm>
          <a:prstGeom prst="rect">
            <a:avLst/>
          </a:prstGeom>
        </p:spPr>
        <p:txBody>
          <a:bodyPr wrap="square">
            <a:spAutoFit/>
          </a:bodyPr>
          <a:lstStyle/>
          <a:p>
            <a:pPr>
              <a:lnSpc>
                <a:spcPct val="150000"/>
              </a:lnSpc>
            </a:pPr>
            <a:r>
              <a:rPr lang="zh-CN" altLang="en-US" dirty="0"/>
              <a:t>打铁必须自身硬。办好中国的事情，关键在党，关键在坚持党要管党、从严治党。我们党只有在领导改革开放和社会主义现代化建设伟大社会革命的同时，坚定不移推进党的伟大自我革命，敢于清除一切侵蚀党的健康肌体的病毒，使党不断自我净化、自我完善、自我革新、自我提高，不断增强党的政治领导力、思想引领力、群众组织力、社会号召力，才能确保党始终保持同人民群众的血肉联系。</a:t>
            </a:r>
            <a:endParaRPr lang="en-US" altLang="zh-CN" sz="1600" dirty="0" smtClean="0"/>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223656"/>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531349546"/>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3" y="475324"/>
            <a:ext cx="5251806" cy="461665"/>
          </a:xfrm>
          <a:prstGeom prst="rect">
            <a:avLst/>
          </a:prstGeom>
        </p:spPr>
        <p:txBody>
          <a:bodyPr wrap="square">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9" name="组合 8"/>
          <p:cNvGrpSpPr/>
          <p:nvPr/>
        </p:nvGrpSpPr>
        <p:grpSpPr>
          <a:xfrm>
            <a:off x="929969" y="1981137"/>
            <a:ext cx="3541782" cy="988590"/>
            <a:chOff x="636817" y="2542010"/>
            <a:chExt cx="2342345" cy="988590"/>
          </a:xfrm>
        </p:grpSpPr>
        <p:sp>
          <p:nvSpPr>
            <p:cNvPr id="10" name="五边形 7"/>
            <p:cNvSpPr/>
            <p:nvPr/>
          </p:nvSpPr>
          <p:spPr>
            <a:xfrm>
              <a:off x="636817" y="2542010"/>
              <a:ext cx="2342345" cy="988590"/>
            </a:xfrm>
            <a:custGeom>
              <a:avLst/>
              <a:gdLst>
                <a:gd name="connsiteX0" fmla="*/ 0 w 1554839"/>
                <a:gd name="connsiteY0" fmla="*/ 0 h 489466"/>
                <a:gd name="connsiteX1" fmla="*/ 1310106 w 1554839"/>
                <a:gd name="connsiteY1" fmla="*/ 0 h 489466"/>
                <a:gd name="connsiteX2" fmla="*/ 1554839 w 1554839"/>
                <a:gd name="connsiteY2" fmla="*/ 244733 h 489466"/>
                <a:gd name="connsiteX3" fmla="*/ 1310106 w 1554839"/>
                <a:gd name="connsiteY3" fmla="*/ 489466 h 489466"/>
                <a:gd name="connsiteX4" fmla="*/ 0 w 1554839"/>
                <a:gd name="connsiteY4" fmla="*/ 489466 h 489466"/>
                <a:gd name="connsiteX5" fmla="*/ 0 w 1554839"/>
                <a:gd name="connsiteY5" fmla="*/ 0 h 489466"/>
                <a:gd name="connsiteX0" fmla="*/ 0 w 1478639"/>
                <a:gd name="connsiteY0" fmla="*/ 0 h 489466"/>
                <a:gd name="connsiteX1" fmla="*/ 1310106 w 1478639"/>
                <a:gd name="connsiteY1" fmla="*/ 0 h 489466"/>
                <a:gd name="connsiteX2" fmla="*/ 1478639 w 1478639"/>
                <a:gd name="connsiteY2" fmla="*/ 244733 h 489466"/>
                <a:gd name="connsiteX3" fmla="*/ 1310106 w 1478639"/>
                <a:gd name="connsiteY3" fmla="*/ 489466 h 489466"/>
                <a:gd name="connsiteX4" fmla="*/ 0 w 1478639"/>
                <a:gd name="connsiteY4" fmla="*/ 489466 h 489466"/>
                <a:gd name="connsiteX5" fmla="*/ 0 w 1478639"/>
                <a:gd name="connsiteY5" fmla="*/ 0 h 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639" h="489466">
                  <a:moveTo>
                    <a:pt x="0" y="0"/>
                  </a:moveTo>
                  <a:lnTo>
                    <a:pt x="1310106" y="0"/>
                  </a:lnTo>
                  <a:lnTo>
                    <a:pt x="1478639" y="244733"/>
                  </a:lnTo>
                  <a:lnTo>
                    <a:pt x="1310106" y="489466"/>
                  </a:lnTo>
                  <a:lnTo>
                    <a:pt x="0" y="48946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70176" y="2682361"/>
              <a:ext cx="1818353" cy="707886"/>
            </a:xfrm>
            <a:prstGeom prst="rect">
              <a:avLst/>
            </a:prstGeom>
          </p:spPr>
          <p:txBody>
            <a:bodyPr wrap="none">
              <a:spAutoFit/>
            </a:bodyPr>
            <a:lstStyle/>
            <a:p>
              <a:r>
                <a:rPr lang="zh-CN" altLang="en-US" sz="4000" b="1" dirty="0" smtClean="0">
                  <a:solidFill>
                    <a:schemeClr val="bg1"/>
                  </a:solidFill>
                  <a:cs typeface="+mn-ea"/>
                  <a:sym typeface="+mn-lt"/>
                </a:rPr>
                <a:t>前进道路上</a:t>
              </a:r>
              <a:endParaRPr lang="zh-CN" altLang="en-US" sz="4000" b="1" dirty="0">
                <a:solidFill>
                  <a:schemeClr val="bg1"/>
                </a:solidFill>
                <a:cs typeface="+mn-ea"/>
                <a:sym typeface="+mn-lt"/>
              </a:endParaRPr>
            </a:p>
          </p:txBody>
        </p:sp>
      </p:grpSp>
      <p:sp>
        <p:nvSpPr>
          <p:cNvPr id="12" name="五角星 11"/>
          <p:cNvSpPr/>
          <p:nvPr/>
        </p:nvSpPr>
        <p:spPr>
          <a:xfrm>
            <a:off x="4716635"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929969" y="3251199"/>
            <a:ext cx="10490452" cy="2777599"/>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38237" y="3351143"/>
            <a:ext cx="10087155" cy="2677656"/>
          </a:xfrm>
          <a:prstGeom prst="rect">
            <a:avLst/>
          </a:prstGeom>
        </p:spPr>
        <p:txBody>
          <a:bodyPr wrap="square">
            <a:spAutoFit/>
          </a:bodyPr>
          <a:lstStyle/>
          <a:p>
            <a:pPr>
              <a:lnSpc>
                <a:spcPct val="150000"/>
              </a:lnSpc>
            </a:pPr>
            <a:r>
              <a:rPr lang="zh-CN" altLang="en-US" sz="1600" dirty="0"/>
              <a:t>我们必须按照新时代党的建设总要求，以政治建设为统领，不断推进党的建设新的伟大工程，不断增强全党团结统一和创造活力，不断增强全党执政本领，把党建设得更加坚强、更加有力。我们要坚持用时代发展要求审视自己，以强烈忧患意识警醒自己，以改革创新精神加强和完善自己，在应对风险挑战中锻炼提高，在解决党内存在的突出矛盾和问题中净化纯洁，不断提高管党治党水平。我们要坚持德才兼备、以德为先、任人唯贤，着力培养忠诚干净担当的高素质干部队伍和宏大的人才队伍。我们要以反腐败永远在路上的坚韧和执着，深化标本兼治，坚决清除一切腐败分子，保证干部清正、政府清廉、政治清明，为继续推进改革开放营造海晏河清的政治生态。</a:t>
            </a:r>
            <a:endParaRPr lang="zh-CN" altLang="en-US" sz="1600" dirty="0">
              <a:solidFill>
                <a:schemeClr val="tx1">
                  <a:lumMod val="75000"/>
                  <a:lumOff val="25000"/>
                </a:schemeClr>
              </a:solidFill>
            </a:endParaRPr>
          </a:p>
        </p:txBody>
      </p:sp>
      <p:sp>
        <p:nvSpPr>
          <p:cNvPr id="16" name="五角星 15"/>
          <p:cNvSpPr/>
          <p:nvPr/>
        </p:nvSpPr>
        <p:spPr>
          <a:xfrm>
            <a:off x="5469519"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角星 16"/>
          <p:cNvSpPr/>
          <p:nvPr/>
        </p:nvSpPr>
        <p:spPr>
          <a:xfrm>
            <a:off x="6222403"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角星 17"/>
          <p:cNvSpPr/>
          <p:nvPr/>
        </p:nvSpPr>
        <p:spPr>
          <a:xfrm>
            <a:off x="6975287"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角星 18"/>
          <p:cNvSpPr/>
          <p:nvPr/>
        </p:nvSpPr>
        <p:spPr>
          <a:xfrm>
            <a:off x="7728171"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974655900"/>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53008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sp>
        <p:nvSpPr>
          <p:cNvPr id="2" name="矩形 1"/>
          <p:cNvSpPr/>
          <p:nvPr/>
        </p:nvSpPr>
        <p:spPr>
          <a:xfrm>
            <a:off x="1540036" y="1952386"/>
            <a:ext cx="9632625" cy="1200329"/>
          </a:xfrm>
          <a:prstGeom prst="rect">
            <a:avLst/>
          </a:prstGeom>
        </p:spPr>
        <p:txBody>
          <a:bodyPr wrap="square">
            <a:spAutoFit/>
          </a:bodyPr>
          <a:lstStyle/>
          <a:p>
            <a:pPr>
              <a:lnSpc>
                <a:spcPct val="150000"/>
              </a:lnSpc>
            </a:pPr>
            <a:r>
              <a:rPr lang="zh-CN" altLang="en-US" sz="2400" b="1"/>
              <a:t>必须坚持辩证唯物主义和历史唯物主义世界观和方法论，正确处理改革发展稳定关系。</a:t>
            </a:r>
            <a:endParaRPr lang="en-US" altLang="zh-CN" sz="2400" b="1" dirty="0" smtClean="0">
              <a:solidFill>
                <a:schemeClr val="tx1">
                  <a:lumMod val="75000"/>
                  <a:lumOff val="25000"/>
                </a:schemeClr>
              </a:solidFill>
              <a:latin typeface="+mn-ea"/>
            </a:endParaRPr>
          </a:p>
        </p:txBody>
      </p:sp>
      <p:sp>
        <p:nvSpPr>
          <p:cNvPr id="21" name="圆角矩形 20"/>
          <p:cNvSpPr/>
          <p:nvPr/>
        </p:nvSpPr>
        <p:spPr>
          <a:xfrm>
            <a:off x="1193800" y="3178222"/>
            <a:ext cx="9944100" cy="279077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540037" y="3689557"/>
            <a:ext cx="9429425"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latin typeface="+mn-ea"/>
              </a:rPr>
              <a:t>马克思主义理论的科学性和革命性源于辩证唯物主义和历史唯物主义的科学世界观和方法论，为我们认识世界、改造世界提供了强大思想武器，为世界社会主义指明了正确前进方向</a:t>
            </a:r>
            <a:r>
              <a:rPr lang="zh-CN" altLang="en-US" sz="1600" dirty="0" smtClean="0">
                <a:latin typeface="+mn-ea"/>
              </a:rPr>
              <a:t>。</a:t>
            </a:r>
            <a:endParaRPr lang="en-US" altLang="zh-CN" sz="1600" dirty="0" smtClean="0">
              <a:latin typeface="+mn-ea"/>
            </a:endParaRPr>
          </a:p>
          <a:p>
            <a:pPr marL="285750" indent="-285750">
              <a:lnSpc>
                <a:spcPct val="150000"/>
              </a:lnSpc>
              <a:buFont typeface="Arial" panose="020B0604020202020204" pitchFamily="34" charset="0"/>
              <a:buChar char="•"/>
            </a:pPr>
            <a:r>
              <a:rPr lang="zh-CN" altLang="en-US" sz="1600" dirty="0">
                <a:latin typeface="+mn-ea"/>
              </a:rPr>
              <a:t>要学习和掌握社会基本矛盾分析法，深入理解全面深化改革的重要性和紧迫性</a:t>
            </a:r>
            <a:r>
              <a:rPr lang="zh-CN" altLang="en-US" sz="1600" dirty="0" smtClean="0">
                <a:latin typeface="+mn-ea"/>
              </a:rPr>
              <a:t>。</a:t>
            </a:r>
            <a:endParaRPr lang="en-US" altLang="zh-CN" sz="1600" dirty="0" smtClean="0">
              <a:latin typeface="+mn-ea"/>
            </a:endParaRPr>
          </a:p>
          <a:p>
            <a:pPr marL="285750" indent="-285750">
              <a:lnSpc>
                <a:spcPct val="150000"/>
              </a:lnSpc>
              <a:buFont typeface="Arial" panose="020B0604020202020204" pitchFamily="34" charset="0"/>
              <a:buChar char="•"/>
            </a:pPr>
            <a:r>
              <a:rPr lang="zh-CN" altLang="en-US" sz="1600" dirty="0">
                <a:latin typeface="+mn-ea"/>
              </a:rPr>
              <a:t>更加自觉地坚持和运用辩证唯物主义世界观和方法论，增强改革的整体性、系统性、关联性。关于整体性问题，习近平总书记强调，注重系统性、整体性、协同性是全面深化改革的内在要求，也是推进改革的重要方法。</a:t>
            </a:r>
            <a:endParaRPr lang="en-US" altLang="zh-CN" sz="1600" dirty="0" smtClean="0">
              <a:latin typeface="+mn-ea"/>
            </a:endParaRPr>
          </a:p>
        </p:txBody>
      </p:sp>
      <p:sp>
        <p:nvSpPr>
          <p:cNvPr id="5" name="下箭头 4"/>
          <p:cNvSpPr/>
          <p:nvPr/>
        </p:nvSpPr>
        <p:spPr>
          <a:xfrm>
            <a:off x="6165850" y="2749165"/>
            <a:ext cx="546100" cy="37804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3"/>
          <p:cNvSpPr>
            <a:spLocks/>
          </p:cNvSpPr>
          <p:nvPr/>
        </p:nvSpPr>
        <p:spPr bwMode="auto">
          <a:xfrm>
            <a:off x="2004432" y="1197161"/>
            <a:ext cx="748852" cy="754842"/>
          </a:xfrm>
          <a:custGeom>
            <a:avLst/>
            <a:gdLst>
              <a:gd name="T0" fmla="*/ 16 w 46"/>
              <a:gd name="T1" fmla="*/ 7 h 46"/>
              <a:gd name="T2" fmla="*/ 23 w 46"/>
              <a:gd name="T3" fmla="*/ 6 h 46"/>
              <a:gd name="T4" fmla="*/ 27 w 46"/>
              <a:gd name="T5" fmla="*/ 9 h 46"/>
              <a:gd name="T6" fmla="*/ 21 w 46"/>
              <a:gd name="T7" fmla="*/ 15 h 46"/>
              <a:gd name="T8" fmla="*/ 36 w 46"/>
              <a:gd name="T9" fmla="*/ 30 h 46"/>
              <a:gd name="T10" fmla="*/ 38 w 46"/>
              <a:gd name="T11" fmla="*/ 21 h 46"/>
              <a:gd name="T12" fmla="*/ 23 w 46"/>
              <a:gd name="T13" fmla="*/ 0 h 46"/>
              <a:gd name="T14" fmla="*/ 46 w 46"/>
              <a:gd name="T15" fmla="*/ 23 h 46"/>
              <a:gd name="T16" fmla="*/ 42 w 46"/>
              <a:gd name="T17" fmla="*/ 36 h 46"/>
              <a:gd name="T18" fmla="*/ 46 w 46"/>
              <a:gd name="T19" fmla="*/ 40 h 46"/>
              <a:gd name="T20" fmla="*/ 40 w 46"/>
              <a:gd name="T21" fmla="*/ 46 h 46"/>
              <a:gd name="T22" fmla="*/ 36 w 46"/>
              <a:gd name="T23" fmla="*/ 42 h 46"/>
              <a:gd name="T24" fmla="*/ 23 w 46"/>
              <a:gd name="T25" fmla="*/ 46 h 46"/>
              <a:gd name="T26" fmla="*/ 22 w 46"/>
              <a:gd name="T27" fmla="*/ 46 h 46"/>
              <a:gd name="T28" fmla="*/ 15 w 46"/>
              <a:gd name="T29" fmla="*/ 45 h 46"/>
              <a:gd name="T30" fmla="*/ 8 w 46"/>
              <a:gd name="T31" fmla="*/ 41 h 46"/>
              <a:gd name="T32" fmla="*/ 7 w 46"/>
              <a:gd name="T33" fmla="*/ 42 h 46"/>
              <a:gd name="T34" fmla="*/ 7 w 46"/>
              <a:gd name="T35" fmla="*/ 42 h 46"/>
              <a:gd name="T36" fmla="*/ 4 w 46"/>
              <a:gd name="T37" fmla="*/ 46 h 46"/>
              <a:gd name="T38" fmla="*/ 0 w 46"/>
              <a:gd name="T39" fmla="*/ 42 h 46"/>
              <a:gd name="T40" fmla="*/ 4 w 46"/>
              <a:gd name="T41" fmla="*/ 39 h 46"/>
              <a:gd name="T42" fmla="*/ 4 w 46"/>
              <a:gd name="T43" fmla="*/ 39 h 46"/>
              <a:gd name="T44" fmla="*/ 4 w 46"/>
              <a:gd name="T45" fmla="*/ 38 h 46"/>
              <a:gd name="T46" fmla="*/ 4 w 46"/>
              <a:gd name="T47" fmla="*/ 38 h 46"/>
              <a:gd name="T48" fmla="*/ 1 w 46"/>
              <a:gd name="T49" fmla="*/ 34 h 46"/>
              <a:gd name="T50" fmla="*/ 4 w 46"/>
              <a:gd name="T51" fmla="*/ 29 h 46"/>
              <a:gd name="T52" fmla="*/ 22 w 46"/>
              <a:gd name="T53" fmla="*/ 38 h 46"/>
              <a:gd name="T54" fmla="*/ 30 w 46"/>
              <a:gd name="T55" fmla="*/ 36 h 46"/>
              <a:gd name="T56" fmla="*/ 15 w 46"/>
              <a:gd name="T57" fmla="*/ 21 h 46"/>
              <a:gd name="T58" fmla="*/ 11 w 46"/>
              <a:gd name="T59" fmla="*/ 25 h 46"/>
              <a:gd name="T60" fmla="*/ 4 w 46"/>
              <a:gd name="T61" fmla="*/ 19 h 46"/>
              <a:gd name="T62" fmla="*/ 16 w 46"/>
              <a:gd name="T6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46">
                <a:moveTo>
                  <a:pt x="16" y="7"/>
                </a:moveTo>
                <a:cubicBezTo>
                  <a:pt x="16" y="7"/>
                  <a:pt x="20" y="9"/>
                  <a:pt x="23" y="6"/>
                </a:cubicBezTo>
                <a:lnTo>
                  <a:pt x="27" y="9"/>
                </a:lnTo>
                <a:lnTo>
                  <a:pt x="21" y="15"/>
                </a:lnTo>
                <a:lnTo>
                  <a:pt x="36" y="30"/>
                </a:lnTo>
                <a:cubicBezTo>
                  <a:pt x="38" y="26"/>
                  <a:pt x="38" y="21"/>
                  <a:pt x="38" y="21"/>
                </a:cubicBezTo>
                <a:cubicBezTo>
                  <a:pt x="38" y="12"/>
                  <a:pt x="32" y="3"/>
                  <a:pt x="23" y="0"/>
                </a:cubicBezTo>
                <a:cubicBezTo>
                  <a:pt x="35" y="0"/>
                  <a:pt x="46" y="10"/>
                  <a:pt x="46" y="23"/>
                </a:cubicBezTo>
                <a:cubicBezTo>
                  <a:pt x="46" y="28"/>
                  <a:pt x="44" y="32"/>
                  <a:pt x="42" y="36"/>
                </a:cubicBezTo>
                <a:lnTo>
                  <a:pt x="46" y="40"/>
                </a:lnTo>
                <a:lnTo>
                  <a:pt x="40" y="46"/>
                </a:lnTo>
                <a:lnTo>
                  <a:pt x="36" y="42"/>
                </a:lnTo>
                <a:cubicBezTo>
                  <a:pt x="32" y="44"/>
                  <a:pt x="28" y="46"/>
                  <a:pt x="23" y="46"/>
                </a:cubicBezTo>
                <a:cubicBezTo>
                  <a:pt x="22" y="46"/>
                  <a:pt x="22" y="46"/>
                  <a:pt x="22" y="46"/>
                </a:cubicBezTo>
                <a:cubicBezTo>
                  <a:pt x="22" y="46"/>
                  <a:pt x="19" y="46"/>
                  <a:pt x="15" y="45"/>
                </a:cubicBezTo>
                <a:cubicBezTo>
                  <a:pt x="13" y="44"/>
                  <a:pt x="9" y="42"/>
                  <a:pt x="8" y="41"/>
                </a:cubicBezTo>
                <a:lnTo>
                  <a:pt x="7" y="42"/>
                </a:lnTo>
                <a:cubicBezTo>
                  <a:pt x="7" y="42"/>
                  <a:pt x="7" y="42"/>
                  <a:pt x="7" y="42"/>
                </a:cubicBezTo>
                <a:cubicBezTo>
                  <a:pt x="7" y="44"/>
                  <a:pt x="6" y="46"/>
                  <a:pt x="4" y="46"/>
                </a:cubicBezTo>
                <a:cubicBezTo>
                  <a:pt x="2" y="46"/>
                  <a:pt x="0" y="44"/>
                  <a:pt x="0" y="42"/>
                </a:cubicBezTo>
                <a:cubicBezTo>
                  <a:pt x="0" y="40"/>
                  <a:pt x="2" y="39"/>
                  <a:pt x="4" y="39"/>
                </a:cubicBezTo>
                <a:cubicBezTo>
                  <a:pt x="4" y="39"/>
                  <a:pt x="4" y="39"/>
                  <a:pt x="4" y="39"/>
                </a:cubicBezTo>
                <a:lnTo>
                  <a:pt x="4" y="38"/>
                </a:lnTo>
                <a:cubicBezTo>
                  <a:pt x="4" y="38"/>
                  <a:pt x="4" y="38"/>
                  <a:pt x="4" y="38"/>
                </a:cubicBezTo>
                <a:cubicBezTo>
                  <a:pt x="4" y="37"/>
                  <a:pt x="2" y="35"/>
                  <a:pt x="1" y="34"/>
                </a:cubicBezTo>
                <a:lnTo>
                  <a:pt x="4" y="29"/>
                </a:lnTo>
                <a:cubicBezTo>
                  <a:pt x="8" y="34"/>
                  <a:pt x="12" y="38"/>
                  <a:pt x="22" y="38"/>
                </a:cubicBezTo>
                <a:cubicBezTo>
                  <a:pt x="25" y="38"/>
                  <a:pt x="28" y="37"/>
                  <a:pt x="30" y="36"/>
                </a:cubicBezTo>
                <a:lnTo>
                  <a:pt x="15" y="21"/>
                </a:lnTo>
                <a:lnTo>
                  <a:pt x="11" y="25"/>
                </a:lnTo>
                <a:lnTo>
                  <a:pt x="4" y="19"/>
                </a:lnTo>
                <a:lnTo>
                  <a:pt x="16" y="7"/>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横卷形 6"/>
          <p:cNvSpPr/>
          <p:nvPr/>
        </p:nvSpPr>
        <p:spPr>
          <a:xfrm>
            <a:off x="2824070" y="1197162"/>
            <a:ext cx="7513729" cy="754842"/>
          </a:xfrm>
          <a:prstGeom prst="horizontalScroll">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spc="300" dirty="0">
                <a:solidFill>
                  <a:schemeClr val="bg1"/>
                </a:solidFill>
              </a:rPr>
              <a:t>改革开放</a:t>
            </a:r>
            <a:r>
              <a:rPr lang="en-US" altLang="zh-CN" sz="2200" b="1" spc="300" dirty="0">
                <a:solidFill>
                  <a:schemeClr val="bg1"/>
                </a:solidFill>
              </a:rPr>
              <a:t>40</a:t>
            </a:r>
            <a:r>
              <a:rPr lang="zh-CN" altLang="en-US" sz="2200" b="1" spc="300" dirty="0">
                <a:solidFill>
                  <a:schemeClr val="bg1"/>
                </a:solidFill>
              </a:rPr>
              <a:t>年宝贵经验的九个“必须坚持”</a:t>
            </a:r>
            <a:endParaRPr lang="zh-CN" altLang="en-US" sz="2200" b="1" spc="300" dirty="0">
              <a:solidFill>
                <a:schemeClr val="bg1"/>
              </a:solidFill>
              <a:latin typeface="微软雅黑" panose="020B0503020204020204" pitchFamily="34" charset="-122"/>
              <a:ea typeface="微软雅黑" panose="020B0503020204020204" pitchFamily="34" charset="-122"/>
              <a:cs typeface="+mn-ea"/>
            </a:endParaRPr>
          </a:p>
        </p:txBody>
      </p:sp>
      <p:sp>
        <p:nvSpPr>
          <p:cNvPr id="23" name="矩形 22"/>
          <p:cNvSpPr/>
          <p:nvPr/>
        </p:nvSpPr>
        <p:spPr>
          <a:xfrm>
            <a:off x="1540036" y="3223656"/>
            <a:ext cx="4136864" cy="553998"/>
          </a:xfrm>
          <a:prstGeom prst="rect">
            <a:avLst/>
          </a:prstGeom>
        </p:spPr>
        <p:txBody>
          <a:bodyPr wrap="square">
            <a:spAutoFit/>
          </a:bodyPr>
          <a:lstStyle/>
          <a:p>
            <a:pPr>
              <a:lnSpc>
                <a:spcPct val="150000"/>
              </a:lnSpc>
            </a:pPr>
            <a:r>
              <a:rPr lang="zh-CN" altLang="en-US" sz="2000" b="1" dirty="0">
                <a:solidFill>
                  <a:srgbClr val="C00000"/>
                </a:solidFill>
              </a:rPr>
              <a:t>改革开放</a:t>
            </a:r>
            <a:r>
              <a:rPr lang="en-US" altLang="zh-CN" sz="2000" b="1" dirty="0">
                <a:solidFill>
                  <a:srgbClr val="C00000"/>
                </a:solidFill>
              </a:rPr>
              <a:t>40</a:t>
            </a:r>
            <a:r>
              <a:rPr lang="zh-CN" altLang="en-US" sz="2000" b="1" dirty="0">
                <a:solidFill>
                  <a:srgbClr val="C00000"/>
                </a:solidFill>
              </a:rPr>
              <a:t>年的实践启示我们</a:t>
            </a:r>
            <a:r>
              <a:rPr lang="zh-CN" altLang="en-US" sz="2000" b="1" dirty="0" smtClean="0">
                <a:solidFill>
                  <a:srgbClr val="C00000"/>
                </a:solidFill>
              </a:rPr>
              <a:t>：</a:t>
            </a:r>
            <a:endParaRPr lang="en-US" altLang="zh-CN" sz="2000" b="1" dirty="0" smtClean="0">
              <a:solidFill>
                <a:srgbClr val="C00000"/>
              </a:solidFill>
              <a:latin typeface="+mn-ea"/>
            </a:endParaRPr>
          </a:p>
        </p:txBody>
      </p:sp>
    </p:spTree>
    <p:extLst>
      <p:ext uri="{BB962C8B-B14F-4D97-AF65-F5344CB8AC3E}">
        <p14:creationId xmlns:p14="http://schemas.microsoft.com/office/powerpoint/2010/main" val="1447194146"/>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3" y="475324"/>
            <a:ext cx="5251806" cy="461665"/>
          </a:xfrm>
          <a:prstGeom prst="rect">
            <a:avLst/>
          </a:prstGeom>
        </p:spPr>
        <p:txBody>
          <a:bodyPr wrap="square">
            <a:spAutoFit/>
          </a:bodyPr>
          <a:lstStyle/>
          <a:p>
            <a:pPr algn="ctr"/>
            <a:r>
              <a:rPr lang="zh-CN" altLang="en-US" sz="2400" spc="300" dirty="0">
                <a:solidFill>
                  <a:schemeClr val="bg1"/>
                </a:solidFill>
                <a:latin typeface="+mn-ea"/>
                <a:cs typeface="+mn-ea"/>
                <a:sym typeface="+mn-lt"/>
              </a:rPr>
              <a:t>习近平总书记报告内容精解解读</a:t>
            </a:r>
            <a:endParaRPr lang="en-US" altLang="zh-CN" sz="2400" spc="300" dirty="0">
              <a:solidFill>
                <a:schemeClr val="bg1"/>
              </a:solidFill>
              <a:latin typeface="+mn-ea"/>
              <a:cs typeface="+mn-ea"/>
              <a:sym typeface="+mn-lt"/>
            </a:endParaRPr>
          </a:p>
        </p:txBody>
      </p:sp>
      <p:grpSp>
        <p:nvGrpSpPr>
          <p:cNvPr id="9" name="组合 8"/>
          <p:cNvGrpSpPr/>
          <p:nvPr/>
        </p:nvGrpSpPr>
        <p:grpSpPr>
          <a:xfrm>
            <a:off x="929969" y="1981137"/>
            <a:ext cx="3541782" cy="988590"/>
            <a:chOff x="636817" y="2542010"/>
            <a:chExt cx="2342345" cy="988590"/>
          </a:xfrm>
        </p:grpSpPr>
        <p:sp>
          <p:nvSpPr>
            <p:cNvPr id="10" name="五边形 7"/>
            <p:cNvSpPr/>
            <p:nvPr/>
          </p:nvSpPr>
          <p:spPr>
            <a:xfrm>
              <a:off x="636817" y="2542010"/>
              <a:ext cx="2342345" cy="988590"/>
            </a:xfrm>
            <a:custGeom>
              <a:avLst/>
              <a:gdLst>
                <a:gd name="connsiteX0" fmla="*/ 0 w 1554839"/>
                <a:gd name="connsiteY0" fmla="*/ 0 h 489466"/>
                <a:gd name="connsiteX1" fmla="*/ 1310106 w 1554839"/>
                <a:gd name="connsiteY1" fmla="*/ 0 h 489466"/>
                <a:gd name="connsiteX2" fmla="*/ 1554839 w 1554839"/>
                <a:gd name="connsiteY2" fmla="*/ 244733 h 489466"/>
                <a:gd name="connsiteX3" fmla="*/ 1310106 w 1554839"/>
                <a:gd name="connsiteY3" fmla="*/ 489466 h 489466"/>
                <a:gd name="connsiteX4" fmla="*/ 0 w 1554839"/>
                <a:gd name="connsiteY4" fmla="*/ 489466 h 489466"/>
                <a:gd name="connsiteX5" fmla="*/ 0 w 1554839"/>
                <a:gd name="connsiteY5" fmla="*/ 0 h 489466"/>
                <a:gd name="connsiteX0" fmla="*/ 0 w 1478639"/>
                <a:gd name="connsiteY0" fmla="*/ 0 h 489466"/>
                <a:gd name="connsiteX1" fmla="*/ 1310106 w 1478639"/>
                <a:gd name="connsiteY1" fmla="*/ 0 h 489466"/>
                <a:gd name="connsiteX2" fmla="*/ 1478639 w 1478639"/>
                <a:gd name="connsiteY2" fmla="*/ 244733 h 489466"/>
                <a:gd name="connsiteX3" fmla="*/ 1310106 w 1478639"/>
                <a:gd name="connsiteY3" fmla="*/ 489466 h 489466"/>
                <a:gd name="connsiteX4" fmla="*/ 0 w 1478639"/>
                <a:gd name="connsiteY4" fmla="*/ 489466 h 489466"/>
                <a:gd name="connsiteX5" fmla="*/ 0 w 1478639"/>
                <a:gd name="connsiteY5" fmla="*/ 0 h 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639" h="489466">
                  <a:moveTo>
                    <a:pt x="0" y="0"/>
                  </a:moveTo>
                  <a:lnTo>
                    <a:pt x="1310106" y="0"/>
                  </a:lnTo>
                  <a:lnTo>
                    <a:pt x="1478639" y="244733"/>
                  </a:lnTo>
                  <a:lnTo>
                    <a:pt x="1310106" y="489466"/>
                  </a:lnTo>
                  <a:lnTo>
                    <a:pt x="0" y="48946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770176" y="2682361"/>
              <a:ext cx="1818353" cy="707886"/>
            </a:xfrm>
            <a:prstGeom prst="rect">
              <a:avLst/>
            </a:prstGeom>
          </p:spPr>
          <p:txBody>
            <a:bodyPr wrap="none">
              <a:spAutoFit/>
            </a:bodyPr>
            <a:lstStyle/>
            <a:p>
              <a:r>
                <a:rPr lang="zh-CN" altLang="en-US" sz="4000" b="1" dirty="0" smtClean="0">
                  <a:solidFill>
                    <a:schemeClr val="bg1"/>
                  </a:solidFill>
                  <a:cs typeface="+mn-ea"/>
                  <a:sym typeface="+mn-lt"/>
                </a:rPr>
                <a:t>前进道路上</a:t>
              </a:r>
              <a:endParaRPr lang="zh-CN" altLang="en-US" sz="4000" b="1" dirty="0">
                <a:solidFill>
                  <a:schemeClr val="bg1"/>
                </a:solidFill>
                <a:cs typeface="+mn-ea"/>
                <a:sym typeface="+mn-lt"/>
              </a:endParaRPr>
            </a:p>
          </p:txBody>
        </p:sp>
      </p:grpSp>
      <p:sp>
        <p:nvSpPr>
          <p:cNvPr id="12" name="五角星 11"/>
          <p:cNvSpPr/>
          <p:nvPr/>
        </p:nvSpPr>
        <p:spPr>
          <a:xfrm>
            <a:off x="4716635"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929969" y="3251199"/>
            <a:ext cx="10490452" cy="2777599"/>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333266" y="3389243"/>
            <a:ext cx="10087155" cy="2474908"/>
          </a:xfrm>
          <a:prstGeom prst="rect">
            <a:avLst/>
          </a:prstGeom>
        </p:spPr>
        <p:txBody>
          <a:bodyPr wrap="square">
            <a:spAutoFit/>
          </a:bodyPr>
          <a:lstStyle/>
          <a:p>
            <a:pPr>
              <a:lnSpc>
                <a:spcPct val="150000"/>
              </a:lnSpc>
            </a:pPr>
            <a:r>
              <a:rPr lang="zh-CN" altLang="en-US" sz="1500" dirty="0"/>
              <a:t>学习和掌握唯物辩证的思想方法，使全面深化改革在整体中推进。一是要把握全面深化改革的重大关系，处理好解放思想和实事求是的关系、整体推进和重点突破的关系、顶层设计和摸着石头过河的关系、胆子要大和步子要稳的关系、改革发展稳定的关系。二是学习掌握唯物辩证法的根本方法，不断增强辩证思维能力，防止改革中出现“不虞效应”。唯物辩证法告诉我们，事物是普遍联系的，这种联系不仅是现时的联系，也包括时间历程的相互联系。一项改革不仅有当下的效果，也有中长期的效果；既有今天的效应，也有明天后天的效应。一项改革从短期看可能是有效的，但从长远看有可能产生巨大的负面问题。因此，制定一项改革举措，一定要注意时间维度，既要看到今天的正效应，也要看到未来可能的负面性，并且尽可能制定出应对负面性的针对性措施。</a:t>
            </a:r>
            <a:endParaRPr lang="zh-CN" altLang="en-US" sz="1500" dirty="0">
              <a:solidFill>
                <a:schemeClr val="tx1">
                  <a:lumMod val="75000"/>
                  <a:lumOff val="25000"/>
                </a:schemeClr>
              </a:solidFill>
            </a:endParaRPr>
          </a:p>
        </p:txBody>
      </p:sp>
      <p:sp>
        <p:nvSpPr>
          <p:cNvPr id="16" name="五角星 15"/>
          <p:cNvSpPr/>
          <p:nvPr/>
        </p:nvSpPr>
        <p:spPr>
          <a:xfrm>
            <a:off x="5469519"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五角星 16"/>
          <p:cNvSpPr/>
          <p:nvPr/>
        </p:nvSpPr>
        <p:spPr>
          <a:xfrm>
            <a:off x="6222403"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五角星 17"/>
          <p:cNvSpPr/>
          <p:nvPr/>
        </p:nvSpPr>
        <p:spPr>
          <a:xfrm>
            <a:off x="6975287"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五角星 18"/>
          <p:cNvSpPr/>
          <p:nvPr/>
        </p:nvSpPr>
        <p:spPr>
          <a:xfrm>
            <a:off x="7728171" y="2221431"/>
            <a:ext cx="508000" cy="508000"/>
          </a:xfrm>
          <a:prstGeom prst="star5">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83936402"/>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71189"/>
            <a:ext cx="12192000" cy="212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4200"/>
                    </a14:imgEffect>
                  </a14:imgLayer>
                </a14:imgProps>
              </a:ext>
              <a:ext uri="{28A0092B-C50C-407E-A947-70E740481C1C}">
                <a14:useLocalDpi xmlns:a14="http://schemas.microsoft.com/office/drawing/2010/main" val="0"/>
              </a:ext>
            </a:extLst>
          </a:blip>
          <a:stretch>
            <a:fillRect/>
          </a:stretch>
        </p:blipFill>
        <p:spPr>
          <a:xfrm>
            <a:off x="346563" y="4228623"/>
            <a:ext cx="1176750" cy="2468305"/>
          </a:xfrm>
          <a:prstGeom prst="rect">
            <a:avLst/>
          </a:prstGeom>
        </p:spPr>
      </p:pic>
      <p:pic>
        <p:nvPicPr>
          <p:cNvPr id="47" name="图片 46"/>
          <p:cNvPicPr>
            <a:picLocks noChangeAspect="1"/>
          </p:cNvPicPr>
          <p:nvPr/>
        </p:nvPicPr>
        <p:blipFill rotWithShape="1">
          <a:blip r:embed="rId6" cstate="print">
            <a:extLst>
              <a:ext uri="{28A0092B-C50C-407E-A947-70E740481C1C}">
                <a14:useLocalDpi xmlns:a14="http://schemas.microsoft.com/office/drawing/2010/main" val="0"/>
              </a:ext>
            </a:extLst>
          </a:blip>
          <a:srcRect l="9949" r="29932" b="12291"/>
          <a:stretch/>
        </p:blipFill>
        <p:spPr>
          <a:xfrm>
            <a:off x="1173745" y="4993558"/>
            <a:ext cx="3186242" cy="1734457"/>
          </a:xfrm>
          <a:prstGeom prst="rect">
            <a:avLst/>
          </a:prstGeom>
        </p:spPr>
      </p:pic>
      <p:sp>
        <p:nvSpPr>
          <p:cNvPr id="54" name="矩形 53"/>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a:extLst>
              <a:ext uri="{FF2B5EF4-FFF2-40B4-BE49-F238E27FC236}">
                <a16:creationId xmlns:a16="http://schemas.microsoft.com/office/drawing/2014/main" xmlns="" id="{605B0C7B-4D02-48A7-89A8-3B665001B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9188" y="5996518"/>
            <a:ext cx="7819652" cy="675011"/>
          </a:xfrm>
          <a:prstGeom prst="rect">
            <a:avLst/>
          </a:prstGeom>
        </p:spPr>
      </p:pic>
      <p:pic>
        <p:nvPicPr>
          <p:cNvPr id="36" name="图片 35"/>
          <p:cNvPicPr>
            <a:picLocks noChangeAspect="1"/>
          </p:cNvPicPr>
          <p:nvPr/>
        </p:nvPicPr>
        <p:blipFill>
          <a:blip r:embed="rId8"/>
          <a:stretch>
            <a:fillRect/>
          </a:stretch>
        </p:blipFill>
        <p:spPr>
          <a:xfrm flipH="1">
            <a:off x="1056442" y="3247291"/>
            <a:ext cx="11135558" cy="3442624"/>
          </a:xfrm>
          <a:prstGeom prst="rect">
            <a:avLst/>
          </a:prstGeom>
        </p:spPr>
      </p:pic>
      <p:sp>
        <p:nvSpPr>
          <p:cNvPr id="34" name="Freeform 5"/>
          <p:cNvSpPr>
            <a:spLocks/>
          </p:cNvSpPr>
          <p:nvPr/>
        </p:nvSpPr>
        <p:spPr bwMode="auto">
          <a:xfrm>
            <a:off x="2745308" y="2247975"/>
            <a:ext cx="1232707" cy="1233937"/>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TextBox 20"/>
          <p:cNvSpPr txBox="1"/>
          <p:nvPr/>
        </p:nvSpPr>
        <p:spPr>
          <a:xfrm>
            <a:off x="4443302" y="2674463"/>
            <a:ext cx="6808898" cy="707886"/>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r>
              <a:rPr lang="zh-CN" altLang="en-US" sz="4000" spc="300" dirty="0">
                <a:solidFill>
                  <a:schemeClr val="bg1"/>
                </a:solidFill>
                <a:latin typeface="+mn-ea"/>
                <a:sym typeface="+mn-lt"/>
              </a:rPr>
              <a:t>新时代将全面改革进行到底</a:t>
            </a:r>
            <a:endParaRPr lang="en-US" altLang="zh-CN" sz="4000" spc="300" dirty="0">
              <a:solidFill>
                <a:schemeClr val="bg1"/>
              </a:solidFill>
              <a:latin typeface="+mn-ea"/>
              <a:cs typeface="+mn-ea"/>
              <a:sym typeface="+mn-lt"/>
            </a:endParaRPr>
          </a:p>
        </p:txBody>
      </p:sp>
      <p:sp>
        <p:nvSpPr>
          <p:cNvPr id="33" name="Rectangle 9"/>
          <p:cNvSpPr>
            <a:spLocks noChangeArrowheads="1"/>
          </p:cNvSpPr>
          <p:nvPr/>
        </p:nvSpPr>
        <p:spPr bwMode="auto">
          <a:xfrm>
            <a:off x="3102183" y="2071189"/>
            <a:ext cx="98424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800" b="1" i="0" u="none" strike="noStrike" kern="0" cap="none" spc="0" normalizeH="0" baseline="0" noProof="0" dirty="0" smtClean="0">
                <a:ln>
                  <a:noFill/>
                </a:ln>
                <a:solidFill>
                  <a:schemeClr val="bg1"/>
                </a:solidFill>
                <a:effectLst/>
                <a:uLnTx/>
                <a:uFillTx/>
                <a:cs typeface="+mn-ea"/>
                <a:sym typeface="+mn-lt"/>
              </a:rPr>
              <a:t>3</a:t>
            </a:r>
            <a:endParaRPr kumimoji="0" lang="zh-CN" altLang="zh-CN" sz="2000" b="1" i="0" u="none" strike="noStrike" kern="0" cap="none" spc="0" normalizeH="0" baseline="0" noProof="0" dirty="0">
              <a:ln>
                <a:noFill/>
              </a:ln>
              <a:solidFill>
                <a:schemeClr val="bg1"/>
              </a:solidFill>
              <a:effectLst/>
              <a:uLnTx/>
              <a:uFillTx/>
              <a:cs typeface="+mn-ea"/>
              <a:sym typeface="+mn-lt"/>
            </a:endParaRPr>
          </a:p>
        </p:txBody>
      </p:sp>
      <p:pic>
        <p:nvPicPr>
          <p:cNvPr id="12" name="图片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36521" y="859879"/>
            <a:ext cx="2362550" cy="1079836"/>
          </a:xfrm>
          <a:prstGeom prst="rect">
            <a:avLst/>
          </a:prstGeom>
        </p:spPr>
      </p:pic>
    </p:spTree>
    <p:extLst>
      <p:ext uri="{BB962C8B-B14F-4D97-AF65-F5344CB8AC3E}">
        <p14:creationId xmlns:p14="http://schemas.microsoft.com/office/powerpoint/2010/main" val="14668893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nodeType="withEffect">
                                  <p:stCondLst>
                                    <p:cond delay="30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2" presetClass="entr" presetSubtype="0" fill="hold" nodeType="withEffect">
                                  <p:stCondLst>
                                    <p:cond delay="7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2" presetClass="entr" presetSubtype="8" decel="100000" fill="hold" nodeType="withEffect">
                                  <p:stCondLst>
                                    <p:cond delay="110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750" fill="hold"/>
                                        <p:tgtEl>
                                          <p:spTgt spid="46"/>
                                        </p:tgtEl>
                                        <p:attrNameLst>
                                          <p:attrName>ppt_x</p:attrName>
                                        </p:attrNameLst>
                                      </p:cBhvr>
                                      <p:tavLst>
                                        <p:tav tm="0">
                                          <p:val>
                                            <p:strVal val="0-#ppt_w/2"/>
                                          </p:val>
                                        </p:tav>
                                        <p:tav tm="100000">
                                          <p:val>
                                            <p:strVal val="#ppt_x"/>
                                          </p:val>
                                        </p:tav>
                                      </p:tavLst>
                                    </p:anim>
                                    <p:anim calcmode="lin" valueType="num">
                                      <p:cBhvr additive="base">
                                        <p:cTn id="19" dur="75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850"/>
                            </p:stCondLst>
                            <p:childTnLst>
                              <p:par>
                                <p:cTn id="21" presetID="16" presetClass="entr" presetSubtype="37"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350"/>
                            </p:stCondLst>
                            <p:childTnLst>
                              <p:par>
                                <p:cTn id="28" presetID="16" presetClass="entr" presetSubtype="42"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outHorizontal)">
                                      <p:cBhvr>
                                        <p:cTn id="30" dur="500"/>
                                        <p:tgtEl>
                                          <p:spTgt spid="34"/>
                                        </p:tgtEl>
                                      </p:cBhvr>
                                    </p:animEffect>
                                  </p:childTnLst>
                                </p:cTn>
                              </p:par>
                            </p:childTnLst>
                          </p:cTn>
                        </p:par>
                        <p:par>
                          <p:cTn id="31" fill="hold">
                            <p:stCondLst>
                              <p:cond delay="2850"/>
                            </p:stCondLst>
                            <p:childTnLst>
                              <p:par>
                                <p:cTn id="32" presetID="31"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400" fill="hold"/>
                                        <p:tgtEl>
                                          <p:spTgt spid="33"/>
                                        </p:tgtEl>
                                        <p:attrNameLst>
                                          <p:attrName>ppt_w</p:attrName>
                                        </p:attrNameLst>
                                      </p:cBhvr>
                                      <p:tavLst>
                                        <p:tav tm="0">
                                          <p:val>
                                            <p:fltVal val="0"/>
                                          </p:val>
                                        </p:tav>
                                        <p:tav tm="100000">
                                          <p:val>
                                            <p:strVal val="#ppt_w"/>
                                          </p:val>
                                        </p:tav>
                                      </p:tavLst>
                                    </p:anim>
                                    <p:anim calcmode="lin" valueType="num">
                                      <p:cBhvr>
                                        <p:cTn id="35" dur="400" fill="hold"/>
                                        <p:tgtEl>
                                          <p:spTgt spid="33"/>
                                        </p:tgtEl>
                                        <p:attrNameLst>
                                          <p:attrName>ppt_h</p:attrName>
                                        </p:attrNameLst>
                                      </p:cBhvr>
                                      <p:tavLst>
                                        <p:tav tm="0">
                                          <p:val>
                                            <p:fltVal val="0"/>
                                          </p:val>
                                        </p:tav>
                                        <p:tav tm="100000">
                                          <p:val>
                                            <p:strVal val="#ppt_h"/>
                                          </p:val>
                                        </p:tav>
                                      </p:tavLst>
                                    </p:anim>
                                    <p:anim calcmode="lin" valueType="num">
                                      <p:cBhvr>
                                        <p:cTn id="36" dur="400" fill="hold"/>
                                        <p:tgtEl>
                                          <p:spTgt spid="33"/>
                                        </p:tgtEl>
                                        <p:attrNameLst>
                                          <p:attrName>style.rotation</p:attrName>
                                        </p:attrNameLst>
                                      </p:cBhvr>
                                      <p:tavLst>
                                        <p:tav tm="0">
                                          <p:val>
                                            <p:fltVal val="90"/>
                                          </p:val>
                                        </p:tav>
                                        <p:tav tm="100000">
                                          <p:val>
                                            <p:fltVal val="0"/>
                                          </p:val>
                                        </p:tav>
                                      </p:tavLst>
                                    </p:anim>
                                    <p:animEffect transition="in" filter="fade">
                                      <p:cBhvr>
                                        <p:cTn id="37" dur="400"/>
                                        <p:tgtEl>
                                          <p:spTgt spid="33"/>
                                        </p:tgtEl>
                                      </p:cBhvr>
                                    </p:animEffect>
                                  </p:childTnLst>
                                </p:cTn>
                              </p:par>
                            </p:childTnLst>
                          </p:cTn>
                        </p:par>
                        <p:par>
                          <p:cTn id="38" fill="hold">
                            <p:stCondLst>
                              <p:cond delay="325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300" autoRev="1" fill="hold">
                                          <p:stCondLst>
                                            <p:cond delay="0"/>
                                          </p:stCondLst>
                                        </p:cTn>
                                        <p:tgtEl>
                                          <p:spTgt spid="35"/>
                                        </p:tgtEl>
                                        <p:attrNameLst>
                                          <p:attrName>ppt_w</p:attrName>
                                        </p:attrNameLst>
                                      </p:cBhvr>
                                    </p:anim>
                                    <p:anim by="(#ppt_w*0.50)" calcmode="lin" valueType="num">
                                      <p:cBhvr>
                                        <p:cTn id="42" dur="300" decel="50000" autoRev="1" fill="hold">
                                          <p:stCondLst>
                                            <p:cond delay="0"/>
                                          </p:stCondLst>
                                        </p:cTn>
                                        <p:tgtEl>
                                          <p:spTgt spid="35"/>
                                        </p:tgtEl>
                                        <p:attrNameLst>
                                          <p:attrName>ppt_x</p:attrName>
                                        </p:attrNameLst>
                                      </p:cBhvr>
                                    </p:anim>
                                    <p:anim from="(-#ppt_h/2)" to="(#ppt_y)" calcmode="lin" valueType="num">
                                      <p:cBhvr>
                                        <p:cTn id="43" dur="600" fill="hold">
                                          <p:stCondLst>
                                            <p:cond delay="0"/>
                                          </p:stCondLst>
                                        </p:cTn>
                                        <p:tgtEl>
                                          <p:spTgt spid="35"/>
                                        </p:tgtEl>
                                        <p:attrNameLst>
                                          <p:attrName>ppt_y</p:attrName>
                                        </p:attrNameLst>
                                      </p:cBhvr>
                                    </p:anim>
                                    <p:animRot by="21600000">
                                      <p:cBhvr>
                                        <p:cTn id="44" dur="600" fill="hold">
                                          <p:stCondLst>
                                            <p:cond delay="0"/>
                                          </p:stCondLst>
                                        </p:cTn>
                                        <p:tgtEl>
                                          <p:spTgt spid="35"/>
                                        </p:tgtEl>
                                        <p:attrNameLst>
                                          <p:attrName>r</p:attrName>
                                        </p:attrNameLst>
                                      </p:cBhvr>
                                    </p:animRot>
                                  </p:childTnLst>
                                </p:cTn>
                              </p:par>
                            </p:childTnLst>
                          </p:cTn>
                        </p:par>
                        <p:par>
                          <p:cTn id="45" fill="hold">
                            <p:stCondLst>
                              <p:cond delay="4510"/>
                            </p:stCondLst>
                            <p:childTnLst>
                              <p:par>
                                <p:cTn id="46" presetID="22" presetClass="entr" presetSubtype="2"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P spid="34" grpId="0" animBg="1"/>
      <p:bldP spid="35"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62287"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2" name="矩形 1"/>
          <p:cNvSpPr/>
          <p:nvPr/>
        </p:nvSpPr>
        <p:spPr>
          <a:xfrm>
            <a:off x="725713" y="1085810"/>
            <a:ext cx="6096000" cy="1200329"/>
          </a:xfrm>
          <a:prstGeom prst="rect">
            <a:avLst/>
          </a:prstGeom>
        </p:spPr>
        <p:txBody>
          <a:bodyPr>
            <a:spAutoFit/>
          </a:bodyPr>
          <a:lstStyle/>
          <a:p>
            <a:pPr algn="just">
              <a:lnSpc>
                <a:spcPct val="150000"/>
              </a:lnSpc>
            </a:pPr>
            <a:r>
              <a:rPr lang="zh-CN" altLang="en-US" sz="2400" b="1" dirty="0">
                <a:solidFill>
                  <a:srgbClr val="C00000"/>
                </a:solidFill>
                <a:latin typeface="+mn-ea"/>
              </a:rPr>
              <a:t>坚定不移将改革进行到底</a:t>
            </a:r>
            <a:endParaRPr lang="zh-CN" altLang="en-US" sz="2400" dirty="0">
              <a:solidFill>
                <a:srgbClr val="C00000"/>
              </a:solidFill>
              <a:latin typeface="+mn-ea"/>
            </a:endParaRPr>
          </a:p>
          <a:p>
            <a:pPr algn="just">
              <a:lnSpc>
                <a:spcPct val="150000"/>
              </a:lnSpc>
            </a:pPr>
            <a:r>
              <a:rPr lang="en-US" altLang="zh-CN" sz="2400" b="1" dirty="0">
                <a:solidFill>
                  <a:srgbClr val="C00000"/>
                </a:solidFill>
                <a:latin typeface="+mn-ea"/>
              </a:rPr>
              <a:t>——</a:t>
            </a:r>
            <a:r>
              <a:rPr lang="zh-CN" altLang="en-US" sz="2400" b="1" dirty="0">
                <a:solidFill>
                  <a:srgbClr val="C00000"/>
                </a:solidFill>
                <a:latin typeface="+mn-ea"/>
              </a:rPr>
              <a:t>庆祝改革开放</a:t>
            </a:r>
            <a:r>
              <a:rPr lang="en-US" altLang="zh-CN" sz="2400" b="1" dirty="0">
                <a:solidFill>
                  <a:srgbClr val="C00000"/>
                </a:solidFill>
                <a:latin typeface="+mn-ea"/>
              </a:rPr>
              <a:t>40</a:t>
            </a:r>
            <a:r>
              <a:rPr lang="zh-CN" altLang="en-US" sz="2400" b="1" dirty="0">
                <a:solidFill>
                  <a:srgbClr val="C00000"/>
                </a:solidFill>
                <a:latin typeface="+mn-ea"/>
              </a:rPr>
              <a:t>周年</a:t>
            </a:r>
            <a:endParaRPr lang="zh-CN" altLang="en-US" sz="2400" b="0" i="0" dirty="0">
              <a:solidFill>
                <a:srgbClr val="C00000"/>
              </a:solidFill>
              <a:effectLst/>
              <a:latin typeface="+mn-ea"/>
            </a:endParaRPr>
          </a:p>
        </p:txBody>
      </p:sp>
      <p:sp>
        <p:nvSpPr>
          <p:cNvPr id="10" name="矩形 39"/>
          <p:cNvSpPr>
            <a:spLocks noChangeArrowheads="1"/>
          </p:cNvSpPr>
          <p:nvPr/>
        </p:nvSpPr>
        <p:spPr bwMode="auto">
          <a:xfrm>
            <a:off x="725713" y="2925763"/>
            <a:ext cx="10675938" cy="3240087"/>
          </a:xfrm>
          <a:prstGeom prst="rect">
            <a:avLst/>
          </a:prstGeom>
          <a:noFill/>
          <a:ln w="12700" algn="ctr">
            <a:solidFill>
              <a:srgbClr val="FF33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21926" tIns="60963" rIns="121926" bIns="6096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00">
              <a:solidFill>
                <a:srgbClr val="FFFFFF"/>
              </a:solidFill>
            </a:endParaRPr>
          </a:p>
        </p:txBody>
      </p:sp>
      <p:sp>
        <p:nvSpPr>
          <p:cNvPr id="11" name="对角圆角矩形 10"/>
          <p:cNvSpPr/>
          <p:nvPr/>
        </p:nvSpPr>
        <p:spPr>
          <a:xfrm>
            <a:off x="2770028" y="2434960"/>
            <a:ext cx="7363209" cy="797633"/>
          </a:xfrm>
          <a:prstGeom prst="round2DiagRect">
            <a:avLst>
              <a:gd name="adj1" fmla="val 50000"/>
              <a:gd name="adj2"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ndParaRPr>
          </a:p>
        </p:txBody>
      </p:sp>
      <p:sp>
        <p:nvSpPr>
          <p:cNvPr id="12" name="TextBox 15"/>
          <p:cNvSpPr txBox="1">
            <a:spLocks noChangeArrowheads="1"/>
          </p:cNvSpPr>
          <p:nvPr/>
        </p:nvSpPr>
        <p:spPr bwMode="auto">
          <a:xfrm>
            <a:off x="3043463" y="2571981"/>
            <a:ext cx="7254875" cy="49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3" tIns="45706" rIns="91413"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b="1" spc="300" dirty="0">
                <a:solidFill>
                  <a:schemeClr val="bg1"/>
                </a:solidFill>
                <a:latin typeface="+mn-ea"/>
                <a:ea typeface="+mn-ea"/>
              </a:rPr>
              <a:t>改革推进到今天，比认识更重要的是决心。</a:t>
            </a:r>
          </a:p>
        </p:txBody>
      </p:sp>
      <p:sp>
        <p:nvSpPr>
          <p:cNvPr id="13" name="矩形 25"/>
          <p:cNvSpPr>
            <a:spLocks noChangeArrowheads="1"/>
          </p:cNvSpPr>
          <p:nvPr/>
        </p:nvSpPr>
        <p:spPr bwMode="auto">
          <a:xfrm>
            <a:off x="1140050" y="3414972"/>
            <a:ext cx="1000918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300" b="1" dirty="0">
                <a:solidFill>
                  <a:srgbClr val="C00000"/>
                </a:solidFill>
                <a:latin typeface="+mn-ea"/>
                <a:ea typeface="+mn-ea"/>
              </a:rPr>
              <a:t>     “始终牢记改革只有进行时、没有完成时”</a:t>
            </a:r>
            <a:r>
              <a:rPr lang="en-US" altLang="zh-CN" sz="2300" b="1" dirty="0">
                <a:solidFill>
                  <a:srgbClr val="C00000"/>
                </a:solidFill>
                <a:latin typeface="+mn-ea"/>
                <a:ea typeface="+mn-ea"/>
              </a:rPr>
              <a:t>——</a:t>
            </a:r>
            <a:r>
              <a:rPr lang="zh-CN" altLang="en-US" sz="2300" b="1" dirty="0">
                <a:solidFill>
                  <a:srgbClr val="C00000"/>
                </a:solidFill>
                <a:latin typeface="+mn-ea"/>
                <a:ea typeface="+mn-ea"/>
              </a:rPr>
              <a:t>党的十九大以来，习近平总书记亲自领导、亲自推动，全面深化改革承前启后、接续奋进，改革大业迈入新阶段。</a:t>
            </a:r>
          </a:p>
        </p:txBody>
      </p:sp>
      <p:sp>
        <p:nvSpPr>
          <p:cNvPr id="14" name="矩形 25"/>
          <p:cNvSpPr>
            <a:spLocks noChangeArrowheads="1"/>
          </p:cNvSpPr>
          <p:nvPr/>
        </p:nvSpPr>
        <p:spPr bwMode="auto">
          <a:xfrm>
            <a:off x="1032100" y="4624647"/>
            <a:ext cx="102250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500" dirty="0">
                <a:latin typeface="+mn-ea"/>
                <a:ea typeface="+mn-ea"/>
              </a:rPr>
              <a:t>        改革推进到今天，比认识更重要的是决心。</a:t>
            </a:r>
          </a:p>
          <a:p>
            <a:pPr eaLnBrk="1" hangingPunct="1"/>
            <a:r>
              <a:rPr lang="zh-CN" altLang="en-US" sz="1500" dirty="0">
                <a:latin typeface="+mn-ea"/>
                <a:ea typeface="+mn-ea"/>
              </a:rPr>
              <a:t>        党的十八届三中全会提出“到</a:t>
            </a:r>
            <a:r>
              <a:rPr lang="en-US" altLang="zh-CN" sz="1500" dirty="0">
                <a:latin typeface="+mn-ea"/>
                <a:ea typeface="+mn-ea"/>
              </a:rPr>
              <a:t>2020</a:t>
            </a:r>
            <a:r>
              <a:rPr lang="zh-CN" altLang="en-US" sz="1500" dirty="0">
                <a:latin typeface="+mn-ea"/>
                <a:ea typeface="+mn-ea"/>
              </a:rPr>
              <a:t>年，在重要领域和关键环节改革上取得决定性成果”的目标，如今已完成过半。</a:t>
            </a:r>
          </a:p>
          <a:p>
            <a:pPr eaLnBrk="1" hangingPunct="1"/>
            <a:r>
              <a:rPr lang="zh-CN" altLang="en-US" sz="1500" dirty="0">
                <a:latin typeface="+mn-ea"/>
                <a:ea typeface="+mn-ea"/>
              </a:rPr>
              <a:t>        越是进入倒计时，越是来到深水区，就越需要拿出逢山开路、遇水架桥的改革精神。</a:t>
            </a:r>
          </a:p>
          <a:p>
            <a:pPr eaLnBrk="1" hangingPunct="1"/>
            <a:r>
              <a:rPr lang="zh-CN" altLang="en-US" sz="1500" dirty="0">
                <a:latin typeface="+mn-ea"/>
                <a:ea typeface="+mn-ea"/>
              </a:rPr>
              <a:t>        站在新的历史起点，面向“两个一百年”奋斗目标，习近平总书记在党的十九大上，围绕党和国家事业发展新要求对全面深化改革作出战略部署，掀开了中国改革浓墨重彩的新篇章：</a:t>
            </a:r>
          </a:p>
        </p:txBody>
      </p:sp>
    </p:spTree>
    <p:extLst>
      <p:ext uri="{BB962C8B-B14F-4D97-AF65-F5344CB8AC3E}">
        <p14:creationId xmlns:p14="http://schemas.microsoft.com/office/powerpoint/2010/main" val="2304084814"/>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sp>
        <p:nvSpPr>
          <p:cNvPr id="13" name="矩形 12"/>
          <p:cNvSpPr>
            <a:spLocks noChangeArrowheads="1"/>
          </p:cNvSpPr>
          <p:nvPr/>
        </p:nvSpPr>
        <p:spPr bwMode="auto">
          <a:xfrm>
            <a:off x="1455738" y="1630363"/>
            <a:ext cx="9726612" cy="4248150"/>
          </a:xfrm>
          <a:prstGeom prst="rect">
            <a:avLst/>
          </a:prstGeom>
          <a:noFill/>
          <a:ln w="19050" algn="ctr">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216652" tIns="108325" rIns="216652" bIns="108325" anchor="ctr"/>
          <a:lstStyle>
            <a:lvl1pPr defTabSz="2165350" eaLnBrk="0" hangingPunct="0">
              <a:defRPr>
                <a:solidFill>
                  <a:schemeClr val="tx1"/>
                </a:solidFill>
                <a:latin typeface="Arial" panose="020B0604020202020204" pitchFamily="34" charset="0"/>
                <a:ea typeface="宋体" panose="02010600030101010101" pitchFamily="2" charset="-122"/>
              </a:defRPr>
            </a:lvl1pPr>
            <a:lvl2pPr marL="742950" indent="-285750" defTabSz="2165350" eaLnBrk="0" hangingPunct="0">
              <a:defRPr>
                <a:solidFill>
                  <a:schemeClr val="tx1"/>
                </a:solidFill>
                <a:latin typeface="Arial" panose="020B0604020202020204" pitchFamily="34" charset="0"/>
                <a:ea typeface="宋体" panose="02010600030101010101" pitchFamily="2" charset="-122"/>
              </a:defRPr>
            </a:lvl2pPr>
            <a:lvl3pPr marL="1143000" indent="-228600" defTabSz="2165350" eaLnBrk="0" hangingPunct="0">
              <a:defRPr>
                <a:solidFill>
                  <a:schemeClr val="tx1"/>
                </a:solidFill>
                <a:latin typeface="Arial" panose="020B0604020202020204" pitchFamily="34" charset="0"/>
                <a:ea typeface="宋体" panose="02010600030101010101" pitchFamily="2" charset="-122"/>
              </a:defRPr>
            </a:lvl3pPr>
            <a:lvl4pPr marL="1600200" indent="-228600" defTabSz="2165350" eaLnBrk="0" hangingPunct="0">
              <a:defRPr>
                <a:solidFill>
                  <a:schemeClr val="tx1"/>
                </a:solidFill>
                <a:latin typeface="Arial" panose="020B0604020202020204" pitchFamily="34" charset="0"/>
                <a:ea typeface="宋体" panose="02010600030101010101" pitchFamily="2" charset="-122"/>
              </a:defRPr>
            </a:lvl4pPr>
            <a:lvl5pPr marL="2057400" indent="-228600" defTabSz="2165350" eaLnBrk="0" hangingPunct="0">
              <a:defRPr>
                <a:solidFill>
                  <a:schemeClr val="tx1"/>
                </a:solidFill>
                <a:latin typeface="Arial" panose="020B0604020202020204" pitchFamily="34" charset="0"/>
                <a:ea typeface="宋体" panose="02010600030101010101" pitchFamily="2" charset="-122"/>
              </a:defRPr>
            </a:lvl5pPr>
            <a:lvl6pPr marL="25146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300" b="1">
              <a:solidFill>
                <a:schemeClr val="bg1"/>
              </a:solidFill>
              <a:latin typeface="微软雅黑" panose="020B0503020204020204" pitchFamily="34" charset="-122"/>
            </a:endParaRPr>
          </a:p>
        </p:txBody>
      </p:sp>
      <p:grpSp>
        <p:nvGrpSpPr>
          <p:cNvPr id="14" name="组合 13"/>
          <p:cNvGrpSpPr>
            <a:grpSpLocks/>
          </p:cNvGrpSpPr>
          <p:nvPr/>
        </p:nvGrpSpPr>
        <p:grpSpPr bwMode="auto">
          <a:xfrm>
            <a:off x="6225777" y="1072480"/>
            <a:ext cx="1285875" cy="1078257"/>
            <a:chOff x="3726390" y="5190972"/>
            <a:chExt cx="719907" cy="606325"/>
          </a:xfrm>
          <a:effectLst/>
        </p:grpSpPr>
        <p:sp>
          <p:nvSpPr>
            <p:cNvPr id="22" name="Oval 6"/>
            <p:cNvSpPr/>
            <p:nvPr/>
          </p:nvSpPr>
          <p:spPr>
            <a:xfrm>
              <a:off x="3785181" y="5190972"/>
              <a:ext cx="602325" cy="606325"/>
            </a:xfrm>
            <a:prstGeom prst="ellipse">
              <a:avLst/>
            </a:prstGeom>
            <a:solidFill>
              <a:srgbClr val="C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6563" fontAlgn="auto">
                <a:spcBef>
                  <a:spcPts val="0"/>
                </a:spcBef>
                <a:spcAft>
                  <a:spcPts val="0"/>
                </a:spcAft>
                <a:defRPr/>
              </a:pPr>
              <a:endParaRPr lang="en-US" sz="5900" b="1">
                <a:solidFill>
                  <a:schemeClr val="bg1"/>
                </a:solidFill>
              </a:endParaRPr>
            </a:p>
          </p:txBody>
        </p:sp>
        <p:sp>
          <p:nvSpPr>
            <p:cNvPr id="23" name="TextBox 45"/>
            <p:cNvSpPr txBox="1">
              <a:spLocks noChangeArrowheads="1"/>
            </p:cNvSpPr>
            <p:nvPr/>
          </p:nvSpPr>
          <p:spPr bwMode="auto">
            <a:xfrm>
              <a:off x="3726390" y="5260490"/>
              <a:ext cx="719907" cy="4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dirty="0" smtClean="0">
                  <a:solidFill>
                    <a:schemeClr val="bg1"/>
                  </a:solidFill>
                  <a:latin typeface="+mn-lt"/>
                </a:rPr>
                <a:t>01</a:t>
              </a:r>
              <a:endParaRPr lang="zh-CN" altLang="en-US" sz="4800" b="1" dirty="0">
                <a:solidFill>
                  <a:schemeClr val="bg1"/>
                </a:solidFill>
                <a:latin typeface="+mn-lt"/>
              </a:endParaRPr>
            </a:p>
          </p:txBody>
        </p:sp>
      </p:grpSp>
      <p:sp>
        <p:nvSpPr>
          <p:cNvPr id="24" name="矩形 23"/>
          <p:cNvSpPr/>
          <p:nvPr/>
        </p:nvSpPr>
        <p:spPr bwMode="auto">
          <a:xfrm>
            <a:off x="664558" y="2222302"/>
            <a:ext cx="2770321" cy="300769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000" b="1" dirty="0">
                <a:solidFill>
                  <a:schemeClr val="bg1"/>
                </a:solidFill>
                <a:latin typeface="+mn-ea"/>
                <a:ea typeface="+mn-ea"/>
              </a:rPr>
              <a:t>改革决心更坚定</a:t>
            </a:r>
          </a:p>
        </p:txBody>
      </p:sp>
      <p:sp>
        <p:nvSpPr>
          <p:cNvPr id="25" name="矩形 6"/>
          <p:cNvSpPr>
            <a:spLocks noChangeArrowheads="1"/>
          </p:cNvSpPr>
          <p:nvPr/>
        </p:nvSpPr>
        <p:spPr bwMode="auto">
          <a:xfrm>
            <a:off x="2570163" y="2341563"/>
            <a:ext cx="820896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4" tIns="50681" rIns="101364" bIns="50681">
            <a:spAutoFit/>
          </a:bodyPr>
          <a:lstStyle>
            <a:lvl1pPr marL="342900" indent="-342900" defTabSz="1012825" eaLnBrk="0" hangingPunct="0">
              <a:defRPr>
                <a:solidFill>
                  <a:schemeClr val="tx1"/>
                </a:solidFill>
                <a:latin typeface="Arial" panose="020B0604020202020204" pitchFamily="34" charset="0"/>
                <a:ea typeface="宋体" panose="02010600030101010101" pitchFamily="2" charset="-122"/>
              </a:defRPr>
            </a:lvl1pPr>
            <a:lvl2pPr marL="742950" indent="-285750" defTabSz="1012825" eaLnBrk="0" hangingPunct="0">
              <a:defRPr>
                <a:solidFill>
                  <a:schemeClr val="tx1"/>
                </a:solidFill>
                <a:latin typeface="Arial" panose="020B0604020202020204" pitchFamily="34" charset="0"/>
                <a:ea typeface="宋体" panose="02010600030101010101" pitchFamily="2" charset="-122"/>
              </a:defRPr>
            </a:lvl2pPr>
            <a:lvl3pPr marL="1011238" defTabSz="1012825" eaLnBrk="0" hangingPunct="0">
              <a:defRPr>
                <a:solidFill>
                  <a:schemeClr val="tx1"/>
                </a:solidFill>
                <a:latin typeface="Arial" panose="020B0604020202020204" pitchFamily="34" charset="0"/>
                <a:ea typeface="宋体" panose="02010600030101010101" pitchFamily="2" charset="-122"/>
              </a:defRPr>
            </a:lvl3pPr>
            <a:lvl4pPr marL="1600200" indent="-228600" defTabSz="1012825" eaLnBrk="0" hangingPunct="0">
              <a:defRPr>
                <a:solidFill>
                  <a:schemeClr val="tx1"/>
                </a:solidFill>
                <a:latin typeface="Arial" panose="020B0604020202020204" pitchFamily="34" charset="0"/>
                <a:ea typeface="宋体" panose="02010600030101010101" pitchFamily="2" charset="-122"/>
              </a:defRPr>
            </a:lvl4pPr>
            <a:lvl5pPr marL="2057400" indent="-228600" defTabSz="1012825" eaLnBrk="0" hangingPunct="0">
              <a:defRPr>
                <a:solidFill>
                  <a:schemeClr val="tx1"/>
                </a:solidFill>
                <a:latin typeface="Arial" panose="020B0604020202020204" pitchFamily="34" charset="0"/>
                <a:ea typeface="宋体" panose="02010600030101010101" pitchFamily="2" charset="-122"/>
              </a:defRPr>
            </a:lvl5pPr>
            <a:lvl6pPr marL="25146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indent="0" algn="just" eaLnBrk="1" hangingPunct="1">
              <a:lnSpc>
                <a:spcPct val="150000"/>
              </a:lnSpc>
            </a:pPr>
            <a:r>
              <a:rPr lang="zh-CN" altLang="en-US" sz="2500" dirty="0">
                <a:latin typeface="+mn-ea"/>
                <a:ea typeface="+mn-ea"/>
              </a:rPr>
              <a:t>       党的十九大再次强调要坚持和完善中国特色社会主义制度，不断推进国家治理体系和治理能力现代化，将“全面深化改革”列入新时代坚持和发展中国特色社会主义的基本方略，明确为习近平新时代中国特色社会主义思想的重要内涵。</a:t>
            </a:r>
            <a:endParaRPr lang="en-US" altLang="zh-CN" sz="2500" dirty="0">
              <a:latin typeface="+mn-ea"/>
              <a:ea typeface="+mn-ea"/>
            </a:endParaRPr>
          </a:p>
        </p:txBody>
      </p:sp>
    </p:spTree>
    <p:extLst>
      <p:ext uri="{BB962C8B-B14F-4D97-AF65-F5344CB8AC3E}">
        <p14:creationId xmlns:p14="http://schemas.microsoft.com/office/powerpoint/2010/main" val="965976179"/>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sp>
        <p:nvSpPr>
          <p:cNvPr id="13" name="矩形 12"/>
          <p:cNvSpPr>
            <a:spLocks noChangeArrowheads="1"/>
          </p:cNvSpPr>
          <p:nvPr/>
        </p:nvSpPr>
        <p:spPr bwMode="auto">
          <a:xfrm>
            <a:off x="1455738" y="1630363"/>
            <a:ext cx="9726612" cy="4248150"/>
          </a:xfrm>
          <a:prstGeom prst="rect">
            <a:avLst/>
          </a:prstGeom>
          <a:noFill/>
          <a:ln w="19050" algn="ctr">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216652" tIns="108325" rIns="216652" bIns="108325" anchor="ctr"/>
          <a:lstStyle>
            <a:lvl1pPr defTabSz="2165350" eaLnBrk="0" hangingPunct="0">
              <a:defRPr>
                <a:solidFill>
                  <a:schemeClr val="tx1"/>
                </a:solidFill>
                <a:latin typeface="Arial" panose="020B0604020202020204" pitchFamily="34" charset="0"/>
                <a:ea typeface="宋体" panose="02010600030101010101" pitchFamily="2" charset="-122"/>
              </a:defRPr>
            </a:lvl1pPr>
            <a:lvl2pPr marL="742950" indent="-285750" defTabSz="2165350" eaLnBrk="0" hangingPunct="0">
              <a:defRPr>
                <a:solidFill>
                  <a:schemeClr val="tx1"/>
                </a:solidFill>
                <a:latin typeface="Arial" panose="020B0604020202020204" pitchFamily="34" charset="0"/>
                <a:ea typeface="宋体" panose="02010600030101010101" pitchFamily="2" charset="-122"/>
              </a:defRPr>
            </a:lvl2pPr>
            <a:lvl3pPr marL="1143000" indent="-228600" defTabSz="2165350" eaLnBrk="0" hangingPunct="0">
              <a:defRPr>
                <a:solidFill>
                  <a:schemeClr val="tx1"/>
                </a:solidFill>
                <a:latin typeface="Arial" panose="020B0604020202020204" pitchFamily="34" charset="0"/>
                <a:ea typeface="宋体" panose="02010600030101010101" pitchFamily="2" charset="-122"/>
              </a:defRPr>
            </a:lvl3pPr>
            <a:lvl4pPr marL="1600200" indent="-228600" defTabSz="2165350" eaLnBrk="0" hangingPunct="0">
              <a:defRPr>
                <a:solidFill>
                  <a:schemeClr val="tx1"/>
                </a:solidFill>
                <a:latin typeface="Arial" panose="020B0604020202020204" pitchFamily="34" charset="0"/>
                <a:ea typeface="宋体" panose="02010600030101010101" pitchFamily="2" charset="-122"/>
              </a:defRPr>
            </a:lvl4pPr>
            <a:lvl5pPr marL="2057400" indent="-228600" defTabSz="2165350" eaLnBrk="0" hangingPunct="0">
              <a:defRPr>
                <a:solidFill>
                  <a:schemeClr val="tx1"/>
                </a:solidFill>
                <a:latin typeface="Arial" panose="020B0604020202020204" pitchFamily="34" charset="0"/>
                <a:ea typeface="宋体" panose="02010600030101010101" pitchFamily="2" charset="-122"/>
              </a:defRPr>
            </a:lvl5pPr>
            <a:lvl6pPr marL="25146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300" b="1">
              <a:solidFill>
                <a:schemeClr val="bg1"/>
              </a:solidFill>
              <a:latin typeface="微软雅黑" panose="020B0503020204020204" pitchFamily="34" charset="-122"/>
            </a:endParaRPr>
          </a:p>
        </p:txBody>
      </p:sp>
      <p:grpSp>
        <p:nvGrpSpPr>
          <p:cNvPr id="14" name="组合 13"/>
          <p:cNvGrpSpPr>
            <a:grpSpLocks/>
          </p:cNvGrpSpPr>
          <p:nvPr/>
        </p:nvGrpSpPr>
        <p:grpSpPr bwMode="auto">
          <a:xfrm>
            <a:off x="6225777" y="1072480"/>
            <a:ext cx="1285875" cy="1078257"/>
            <a:chOff x="3726390" y="5190972"/>
            <a:chExt cx="719907" cy="606325"/>
          </a:xfrm>
          <a:effectLst/>
        </p:grpSpPr>
        <p:sp>
          <p:nvSpPr>
            <p:cNvPr id="22" name="Oval 6"/>
            <p:cNvSpPr/>
            <p:nvPr/>
          </p:nvSpPr>
          <p:spPr>
            <a:xfrm>
              <a:off x="3785181" y="5190972"/>
              <a:ext cx="602325" cy="606325"/>
            </a:xfrm>
            <a:prstGeom prst="ellipse">
              <a:avLst/>
            </a:prstGeom>
            <a:solidFill>
              <a:srgbClr val="C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6563" fontAlgn="auto">
                <a:spcBef>
                  <a:spcPts val="0"/>
                </a:spcBef>
                <a:spcAft>
                  <a:spcPts val="0"/>
                </a:spcAft>
                <a:defRPr/>
              </a:pPr>
              <a:endParaRPr lang="en-US" sz="5900" b="1">
                <a:solidFill>
                  <a:schemeClr val="bg1"/>
                </a:solidFill>
              </a:endParaRPr>
            </a:p>
          </p:txBody>
        </p:sp>
        <p:sp>
          <p:nvSpPr>
            <p:cNvPr id="23" name="TextBox 45"/>
            <p:cNvSpPr txBox="1">
              <a:spLocks noChangeArrowheads="1"/>
            </p:cNvSpPr>
            <p:nvPr/>
          </p:nvSpPr>
          <p:spPr bwMode="auto">
            <a:xfrm>
              <a:off x="3726390" y="5260490"/>
              <a:ext cx="719907" cy="4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dirty="0" smtClean="0">
                  <a:solidFill>
                    <a:schemeClr val="bg1"/>
                  </a:solidFill>
                  <a:latin typeface="+mn-lt"/>
                </a:rPr>
                <a:t>02</a:t>
              </a:r>
              <a:endParaRPr lang="zh-CN" altLang="en-US" sz="4800" b="1" dirty="0">
                <a:solidFill>
                  <a:schemeClr val="bg1"/>
                </a:solidFill>
                <a:latin typeface="+mn-lt"/>
              </a:endParaRPr>
            </a:p>
          </p:txBody>
        </p:sp>
      </p:grpSp>
      <p:sp>
        <p:nvSpPr>
          <p:cNvPr id="24" name="矩形 23"/>
          <p:cNvSpPr/>
          <p:nvPr/>
        </p:nvSpPr>
        <p:spPr bwMode="auto">
          <a:xfrm>
            <a:off x="664558" y="2222302"/>
            <a:ext cx="2770321" cy="300769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000" b="1" dirty="0" smtClean="0">
                <a:solidFill>
                  <a:schemeClr val="bg1"/>
                </a:solidFill>
                <a:latin typeface="+mn-ea"/>
                <a:ea typeface="+mn-ea"/>
              </a:rPr>
              <a:t>改革思想更明确</a:t>
            </a:r>
            <a:endParaRPr lang="zh-CN" altLang="en-US" sz="5000" b="1" dirty="0">
              <a:solidFill>
                <a:schemeClr val="bg1"/>
              </a:solidFill>
              <a:latin typeface="+mn-ea"/>
              <a:ea typeface="+mn-ea"/>
            </a:endParaRPr>
          </a:p>
        </p:txBody>
      </p:sp>
      <p:sp>
        <p:nvSpPr>
          <p:cNvPr id="25" name="矩形 6"/>
          <p:cNvSpPr>
            <a:spLocks noChangeArrowheads="1"/>
          </p:cNvSpPr>
          <p:nvPr/>
        </p:nvSpPr>
        <p:spPr bwMode="auto">
          <a:xfrm>
            <a:off x="2570163" y="2341563"/>
            <a:ext cx="8208962" cy="298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4" tIns="50681" rIns="101364" bIns="50681">
            <a:spAutoFit/>
          </a:bodyPr>
          <a:lstStyle>
            <a:lvl1pPr marL="342900" indent="-342900" defTabSz="1012825" eaLnBrk="0" hangingPunct="0">
              <a:defRPr>
                <a:solidFill>
                  <a:schemeClr val="tx1"/>
                </a:solidFill>
                <a:latin typeface="Arial" panose="020B0604020202020204" pitchFamily="34" charset="0"/>
                <a:ea typeface="宋体" panose="02010600030101010101" pitchFamily="2" charset="-122"/>
              </a:defRPr>
            </a:lvl1pPr>
            <a:lvl2pPr marL="742950" indent="-285750" defTabSz="1012825" eaLnBrk="0" hangingPunct="0">
              <a:defRPr>
                <a:solidFill>
                  <a:schemeClr val="tx1"/>
                </a:solidFill>
                <a:latin typeface="Arial" panose="020B0604020202020204" pitchFamily="34" charset="0"/>
                <a:ea typeface="宋体" panose="02010600030101010101" pitchFamily="2" charset="-122"/>
              </a:defRPr>
            </a:lvl2pPr>
            <a:lvl3pPr marL="1011238" defTabSz="1012825" eaLnBrk="0" hangingPunct="0">
              <a:defRPr>
                <a:solidFill>
                  <a:schemeClr val="tx1"/>
                </a:solidFill>
                <a:latin typeface="Arial" panose="020B0604020202020204" pitchFamily="34" charset="0"/>
                <a:ea typeface="宋体" panose="02010600030101010101" pitchFamily="2" charset="-122"/>
              </a:defRPr>
            </a:lvl3pPr>
            <a:lvl4pPr marL="1600200" indent="-228600" defTabSz="1012825" eaLnBrk="0" hangingPunct="0">
              <a:defRPr>
                <a:solidFill>
                  <a:schemeClr val="tx1"/>
                </a:solidFill>
                <a:latin typeface="Arial" panose="020B0604020202020204" pitchFamily="34" charset="0"/>
                <a:ea typeface="宋体" panose="02010600030101010101" pitchFamily="2" charset="-122"/>
              </a:defRPr>
            </a:lvl4pPr>
            <a:lvl5pPr marL="2057400" indent="-228600" defTabSz="1012825" eaLnBrk="0" hangingPunct="0">
              <a:defRPr>
                <a:solidFill>
                  <a:schemeClr val="tx1"/>
                </a:solidFill>
                <a:latin typeface="Arial" panose="020B0604020202020204" pitchFamily="34" charset="0"/>
                <a:ea typeface="宋体" panose="02010600030101010101" pitchFamily="2" charset="-122"/>
              </a:defRPr>
            </a:lvl5pPr>
            <a:lvl6pPr marL="25146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indent="0" algn="just" eaLnBrk="1" hangingPunct="1">
              <a:lnSpc>
                <a:spcPct val="150000"/>
              </a:lnSpc>
            </a:pPr>
            <a:r>
              <a:rPr lang="zh-CN" altLang="en-US" sz="2500" dirty="0">
                <a:latin typeface="+mn-ea"/>
                <a:ea typeface="+mn-ea"/>
              </a:rPr>
              <a:t>党的十九大总结过去</a:t>
            </a:r>
            <a:r>
              <a:rPr lang="en-US" altLang="zh-CN" sz="2500" dirty="0">
                <a:latin typeface="+mn-ea"/>
                <a:ea typeface="+mn-ea"/>
              </a:rPr>
              <a:t>5</a:t>
            </a:r>
            <a:r>
              <a:rPr lang="zh-CN" altLang="en-US" sz="2500" dirty="0">
                <a:latin typeface="+mn-ea"/>
                <a:ea typeface="+mn-ea"/>
              </a:rPr>
              <a:t>年历史性变革，对全面深化改革取得的重大突破作出集中阐释。作为全面深化改革取得的最根本成就，在推进改革实践基础上形成的习近平总书记关于全面深化改革的一系列重要思想，指导全面深化改革乘势而上、攻坚克难。</a:t>
            </a:r>
            <a:endParaRPr lang="en-US" altLang="zh-CN" sz="2500" dirty="0">
              <a:latin typeface="+mn-ea"/>
              <a:ea typeface="+mn-ea"/>
            </a:endParaRPr>
          </a:p>
        </p:txBody>
      </p:sp>
    </p:spTree>
    <p:extLst>
      <p:ext uri="{BB962C8B-B14F-4D97-AF65-F5344CB8AC3E}">
        <p14:creationId xmlns:p14="http://schemas.microsoft.com/office/powerpoint/2010/main" val="5523925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sp>
        <p:nvSpPr>
          <p:cNvPr id="13" name="矩形 12"/>
          <p:cNvSpPr>
            <a:spLocks noChangeArrowheads="1"/>
          </p:cNvSpPr>
          <p:nvPr/>
        </p:nvSpPr>
        <p:spPr bwMode="auto">
          <a:xfrm>
            <a:off x="1455738" y="1630363"/>
            <a:ext cx="9726612" cy="4248150"/>
          </a:xfrm>
          <a:prstGeom prst="rect">
            <a:avLst/>
          </a:prstGeom>
          <a:noFill/>
          <a:ln w="19050" algn="ctr">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216652" tIns="108325" rIns="216652" bIns="108325" anchor="ctr"/>
          <a:lstStyle>
            <a:lvl1pPr defTabSz="2165350" eaLnBrk="0" hangingPunct="0">
              <a:defRPr>
                <a:solidFill>
                  <a:schemeClr val="tx1"/>
                </a:solidFill>
                <a:latin typeface="Arial" panose="020B0604020202020204" pitchFamily="34" charset="0"/>
                <a:ea typeface="宋体" panose="02010600030101010101" pitchFamily="2" charset="-122"/>
              </a:defRPr>
            </a:lvl1pPr>
            <a:lvl2pPr marL="742950" indent="-285750" defTabSz="2165350" eaLnBrk="0" hangingPunct="0">
              <a:defRPr>
                <a:solidFill>
                  <a:schemeClr val="tx1"/>
                </a:solidFill>
                <a:latin typeface="Arial" panose="020B0604020202020204" pitchFamily="34" charset="0"/>
                <a:ea typeface="宋体" panose="02010600030101010101" pitchFamily="2" charset="-122"/>
              </a:defRPr>
            </a:lvl2pPr>
            <a:lvl3pPr marL="1143000" indent="-228600" defTabSz="2165350" eaLnBrk="0" hangingPunct="0">
              <a:defRPr>
                <a:solidFill>
                  <a:schemeClr val="tx1"/>
                </a:solidFill>
                <a:latin typeface="Arial" panose="020B0604020202020204" pitchFamily="34" charset="0"/>
                <a:ea typeface="宋体" panose="02010600030101010101" pitchFamily="2" charset="-122"/>
              </a:defRPr>
            </a:lvl3pPr>
            <a:lvl4pPr marL="1600200" indent="-228600" defTabSz="2165350" eaLnBrk="0" hangingPunct="0">
              <a:defRPr>
                <a:solidFill>
                  <a:schemeClr val="tx1"/>
                </a:solidFill>
                <a:latin typeface="Arial" panose="020B0604020202020204" pitchFamily="34" charset="0"/>
                <a:ea typeface="宋体" panose="02010600030101010101" pitchFamily="2" charset="-122"/>
              </a:defRPr>
            </a:lvl4pPr>
            <a:lvl5pPr marL="2057400" indent="-228600" defTabSz="2165350" eaLnBrk="0" hangingPunct="0">
              <a:defRPr>
                <a:solidFill>
                  <a:schemeClr val="tx1"/>
                </a:solidFill>
                <a:latin typeface="Arial" panose="020B0604020202020204" pitchFamily="34" charset="0"/>
                <a:ea typeface="宋体" panose="02010600030101010101" pitchFamily="2" charset="-122"/>
              </a:defRPr>
            </a:lvl5pPr>
            <a:lvl6pPr marL="25146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300" b="1">
              <a:solidFill>
                <a:schemeClr val="bg1"/>
              </a:solidFill>
              <a:latin typeface="微软雅黑" panose="020B0503020204020204" pitchFamily="34" charset="-122"/>
            </a:endParaRPr>
          </a:p>
        </p:txBody>
      </p:sp>
      <p:grpSp>
        <p:nvGrpSpPr>
          <p:cNvPr id="14" name="组合 13"/>
          <p:cNvGrpSpPr>
            <a:grpSpLocks/>
          </p:cNvGrpSpPr>
          <p:nvPr/>
        </p:nvGrpSpPr>
        <p:grpSpPr bwMode="auto">
          <a:xfrm>
            <a:off x="6225777" y="1072480"/>
            <a:ext cx="1285875" cy="1078257"/>
            <a:chOff x="3726390" y="5190972"/>
            <a:chExt cx="719907" cy="606325"/>
          </a:xfrm>
          <a:effectLst/>
        </p:grpSpPr>
        <p:sp>
          <p:nvSpPr>
            <p:cNvPr id="22" name="Oval 6"/>
            <p:cNvSpPr/>
            <p:nvPr/>
          </p:nvSpPr>
          <p:spPr>
            <a:xfrm>
              <a:off x="3785181" y="5190972"/>
              <a:ext cx="602325" cy="606325"/>
            </a:xfrm>
            <a:prstGeom prst="ellipse">
              <a:avLst/>
            </a:prstGeom>
            <a:solidFill>
              <a:srgbClr val="C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6563" fontAlgn="auto">
                <a:spcBef>
                  <a:spcPts val="0"/>
                </a:spcBef>
                <a:spcAft>
                  <a:spcPts val="0"/>
                </a:spcAft>
                <a:defRPr/>
              </a:pPr>
              <a:endParaRPr lang="en-US" sz="5900" b="1">
                <a:solidFill>
                  <a:schemeClr val="bg1"/>
                </a:solidFill>
              </a:endParaRPr>
            </a:p>
          </p:txBody>
        </p:sp>
        <p:sp>
          <p:nvSpPr>
            <p:cNvPr id="23" name="TextBox 45"/>
            <p:cNvSpPr txBox="1">
              <a:spLocks noChangeArrowheads="1"/>
            </p:cNvSpPr>
            <p:nvPr/>
          </p:nvSpPr>
          <p:spPr bwMode="auto">
            <a:xfrm>
              <a:off x="3726390" y="5260490"/>
              <a:ext cx="719907" cy="4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dirty="0" smtClean="0">
                  <a:solidFill>
                    <a:schemeClr val="bg1"/>
                  </a:solidFill>
                  <a:latin typeface="+mn-lt"/>
                </a:rPr>
                <a:t>03</a:t>
              </a:r>
              <a:endParaRPr lang="zh-CN" altLang="en-US" sz="4800" b="1" dirty="0">
                <a:solidFill>
                  <a:schemeClr val="bg1"/>
                </a:solidFill>
                <a:latin typeface="+mn-lt"/>
              </a:endParaRPr>
            </a:p>
          </p:txBody>
        </p:sp>
      </p:grpSp>
      <p:sp>
        <p:nvSpPr>
          <p:cNvPr id="24" name="矩形 23"/>
          <p:cNvSpPr/>
          <p:nvPr/>
        </p:nvSpPr>
        <p:spPr bwMode="auto">
          <a:xfrm>
            <a:off x="664558" y="2222302"/>
            <a:ext cx="2770321" cy="300769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000" b="1" dirty="0" smtClean="0">
                <a:solidFill>
                  <a:schemeClr val="bg1"/>
                </a:solidFill>
                <a:latin typeface="+mn-ea"/>
                <a:ea typeface="+mn-ea"/>
              </a:rPr>
              <a:t>改革方向更清晰</a:t>
            </a:r>
            <a:endParaRPr lang="zh-CN" altLang="en-US" sz="5000" b="1" dirty="0">
              <a:solidFill>
                <a:schemeClr val="bg1"/>
              </a:solidFill>
              <a:latin typeface="+mn-ea"/>
              <a:ea typeface="+mn-ea"/>
            </a:endParaRPr>
          </a:p>
        </p:txBody>
      </p:sp>
      <p:sp>
        <p:nvSpPr>
          <p:cNvPr id="25" name="矩形 6"/>
          <p:cNvSpPr>
            <a:spLocks noChangeArrowheads="1"/>
          </p:cNvSpPr>
          <p:nvPr/>
        </p:nvSpPr>
        <p:spPr bwMode="auto">
          <a:xfrm>
            <a:off x="2570163" y="2341563"/>
            <a:ext cx="8208962" cy="298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4" tIns="50681" rIns="101364" bIns="50681">
            <a:spAutoFit/>
          </a:bodyPr>
          <a:lstStyle>
            <a:lvl1pPr marL="342900" indent="-342900" defTabSz="1012825" eaLnBrk="0" hangingPunct="0">
              <a:defRPr>
                <a:solidFill>
                  <a:schemeClr val="tx1"/>
                </a:solidFill>
                <a:latin typeface="Arial" panose="020B0604020202020204" pitchFamily="34" charset="0"/>
                <a:ea typeface="宋体" panose="02010600030101010101" pitchFamily="2" charset="-122"/>
              </a:defRPr>
            </a:lvl1pPr>
            <a:lvl2pPr marL="742950" indent="-285750" defTabSz="1012825" eaLnBrk="0" hangingPunct="0">
              <a:defRPr>
                <a:solidFill>
                  <a:schemeClr val="tx1"/>
                </a:solidFill>
                <a:latin typeface="Arial" panose="020B0604020202020204" pitchFamily="34" charset="0"/>
                <a:ea typeface="宋体" panose="02010600030101010101" pitchFamily="2" charset="-122"/>
              </a:defRPr>
            </a:lvl2pPr>
            <a:lvl3pPr marL="1011238" defTabSz="1012825" eaLnBrk="0" hangingPunct="0">
              <a:defRPr>
                <a:solidFill>
                  <a:schemeClr val="tx1"/>
                </a:solidFill>
                <a:latin typeface="Arial" panose="020B0604020202020204" pitchFamily="34" charset="0"/>
                <a:ea typeface="宋体" panose="02010600030101010101" pitchFamily="2" charset="-122"/>
              </a:defRPr>
            </a:lvl3pPr>
            <a:lvl4pPr marL="1600200" indent="-228600" defTabSz="1012825" eaLnBrk="0" hangingPunct="0">
              <a:defRPr>
                <a:solidFill>
                  <a:schemeClr val="tx1"/>
                </a:solidFill>
                <a:latin typeface="Arial" panose="020B0604020202020204" pitchFamily="34" charset="0"/>
                <a:ea typeface="宋体" panose="02010600030101010101" pitchFamily="2" charset="-122"/>
              </a:defRPr>
            </a:lvl4pPr>
            <a:lvl5pPr marL="2057400" indent="-228600" defTabSz="1012825" eaLnBrk="0" hangingPunct="0">
              <a:defRPr>
                <a:solidFill>
                  <a:schemeClr val="tx1"/>
                </a:solidFill>
                <a:latin typeface="Arial" panose="020B0604020202020204" pitchFamily="34" charset="0"/>
                <a:ea typeface="宋体" panose="02010600030101010101" pitchFamily="2" charset="-122"/>
              </a:defRPr>
            </a:lvl5pPr>
            <a:lvl6pPr marL="25146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indent="0" algn="just" eaLnBrk="1" hangingPunct="1">
              <a:lnSpc>
                <a:spcPct val="150000"/>
              </a:lnSpc>
            </a:pPr>
            <a:r>
              <a:rPr lang="zh-CN" altLang="en-US" sz="2500" dirty="0">
                <a:latin typeface="+mn-ea"/>
                <a:ea typeface="+mn-ea"/>
              </a:rPr>
              <a:t>把提高供给体系质量作为主攻方向，深化供给侧结构性改革；将第二轮土地承包到期后再延长</a:t>
            </a:r>
            <a:r>
              <a:rPr lang="en-US" altLang="zh-CN" sz="2500" dirty="0">
                <a:latin typeface="+mn-ea"/>
                <a:ea typeface="+mn-ea"/>
              </a:rPr>
              <a:t>30</a:t>
            </a:r>
            <a:r>
              <a:rPr lang="zh-CN" altLang="en-US" sz="2500" dirty="0">
                <a:latin typeface="+mn-ea"/>
                <a:ea typeface="+mn-ea"/>
              </a:rPr>
              <a:t>年，深化农村土地制度改革；守住不发生系统性金融风险的底线，深化金融体制改革</a:t>
            </a:r>
            <a:r>
              <a:rPr lang="en-US" altLang="zh-CN" sz="2500" dirty="0">
                <a:latin typeface="+mn-ea"/>
                <a:ea typeface="+mn-ea"/>
              </a:rPr>
              <a:t>……</a:t>
            </a:r>
            <a:r>
              <a:rPr lang="zh-CN" altLang="en-US" sz="2500" dirty="0">
                <a:latin typeface="+mn-ea"/>
                <a:ea typeface="+mn-ea"/>
              </a:rPr>
              <a:t>党的十九大就重要领域和关键环节改革作出部署。</a:t>
            </a:r>
            <a:endParaRPr lang="en-US" altLang="zh-CN" sz="2500" dirty="0">
              <a:latin typeface="+mn-ea"/>
              <a:ea typeface="+mn-ea"/>
            </a:endParaRPr>
          </a:p>
        </p:txBody>
      </p:sp>
    </p:spTree>
    <p:extLst>
      <p:ext uri="{BB962C8B-B14F-4D97-AF65-F5344CB8AC3E}">
        <p14:creationId xmlns:p14="http://schemas.microsoft.com/office/powerpoint/2010/main" val="330205589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71189"/>
            <a:ext cx="12192000" cy="212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4200"/>
                    </a14:imgEffect>
                  </a14:imgLayer>
                </a14:imgProps>
              </a:ext>
              <a:ext uri="{28A0092B-C50C-407E-A947-70E740481C1C}">
                <a14:useLocalDpi xmlns:a14="http://schemas.microsoft.com/office/drawing/2010/main" val="0"/>
              </a:ext>
            </a:extLst>
          </a:blip>
          <a:stretch>
            <a:fillRect/>
          </a:stretch>
        </p:blipFill>
        <p:spPr>
          <a:xfrm>
            <a:off x="346563" y="4228623"/>
            <a:ext cx="1176750" cy="2468305"/>
          </a:xfrm>
          <a:prstGeom prst="rect">
            <a:avLst/>
          </a:prstGeom>
        </p:spPr>
      </p:pic>
      <p:pic>
        <p:nvPicPr>
          <p:cNvPr id="47" name="图片 46"/>
          <p:cNvPicPr>
            <a:picLocks noChangeAspect="1"/>
          </p:cNvPicPr>
          <p:nvPr/>
        </p:nvPicPr>
        <p:blipFill rotWithShape="1">
          <a:blip r:embed="rId6" cstate="print">
            <a:extLst>
              <a:ext uri="{28A0092B-C50C-407E-A947-70E740481C1C}">
                <a14:useLocalDpi xmlns:a14="http://schemas.microsoft.com/office/drawing/2010/main" val="0"/>
              </a:ext>
            </a:extLst>
          </a:blip>
          <a:srcRect l="9949" r="29932" b="12291"/>
          <a:stretch/>
        </p:blipFill>
        <p:spPr>
          <a:xfrm>
            <a:off x="1173745" y="4993558"/>
            <a:ext cx="3186242" cy="1734457"/>
          </a:xfrm>
          <a:prstGeom prst="rect">
            <a:avLst/>
          </a:prstGeom>
        </p:spPr>
      </p:pic>
      <p:sp>
        <p:nvSpPr>
          <p:cNvPr id="54" name="矩形 53"/>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a:extLst>
              <a:ext uri="{FF2B5EF4-FFF2-40B4-BE49-F238E27FC236}">
                <a16:creationId xmlns:a16="http://schemas.microsoft.com/office/drawing/2014/main" xmlns="" id="{605B0C7B-4D02-48A7-89A8-3B665001B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9188" y="5996518"/>
            <a:ext cx="7819652" cy="675011"/>
          </a:xfrm>
          <a:prstGeom prst="rect">
            <a:avLst/>
          </a:prstGeom>
        </p:spPr>
      </p:pic>
      <p:pic>
        <p:nvPicPr>
          <p:cNvPr id="36" name="图片 35"/>
          <p:cNvPicPr>
            <a:picLocks noChangeAspect="1"/>
          </p:cNvPicPr>
          <p:nvPr/>
        </p:nvPicPr>
        <p:blipFill>
          <a:blip r:embed="rId8"/>
          <a:stretch>
            <a:fillRect/>
          </a:stretch>
        </p:blipFill>
        <p:spPr>
          <a:xfrm flipH="1">
            <a:off x="1056442" y="3247291"/>
            <a:ext cx="11135558" cy="3442624"/>
          </a:xfrm>
          <a:prstGeom prst="rect">
            <a:avLst/>
          </a:prstGeom>
        </p:spPr>
      </p:pic>
      <p:sp>
        <p:nvSpPr>
          <p:cNvPr id="34" name="Freeform 5"/>
          <p:cNvSpPr>
            <a:spLocks/>
          </p:cNvSpPr>
          <p:nvPr/>
        </p:nvSpPr>
        <p:spPr bwMode="auto">
          <a:xfrm>
            <a:off x="2745308" y="2247975"/>
            <a:ext cx="1232707" cy="1233937"/>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TextBox 20"/>
          <p:cNvSpPr txBox="1"/>
          <p:nvPr/>
        </p:nvSpPr>
        <p:spPr>
          <a:xfrm>
            <a:off x="4687894" y="2471298"/>
            <a:ext cx="5699386" cy="1323439"/>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algn="ctr"/>
            <a:r>
              <a:rPr lang="zh-CN" altLang="en-US" sz="4000" spc="300" dirty="0">
                <a:solidFill>
                  <a:schemeClr val="bg1"/>
                </a:solidFill>
                <a:cs typeface="+mn-ea"/>
                <a:sym typeface="+mn-lt"/>
              </a:rPr>
              <a:t>庆祝改革开放</a:t>
            </a:r>
            <a:r>
              <a:rPr lang="en-US" altLang="zh-CN" sz="4000" spc="300" dirty="0">
                <a:solidFill>
                  <a:schemeClr val="bg1"/>
                </a:solidFill>
                <a:cs typeface="+mn-ea"/>
                <a:sym typeface="+mn-lt"/>
              </a:rPr>
              <a:t>40</a:t>
            </a:r>
            <a:r>
              <a:rPr lang="zh-CN" altLang="en-US" sz="4000" spc="300" dirty="0">
                <a:solidFill>
                  <a:schemeClr val="bg1"/>
                </a:solidFill>
                <a:cs typeface="+mn-ea"/>
                <a:sym typeface="+mn-lt"/>
              </a:rPr>
              <a:t>周年大会概况</a:t>
            </a:r>
            <a:endParaRPr lang="en-US" altLang="zh-CN" sz="4000" spc="300" dirty="0">
              <a:solidFill>
                <a:schemeClr val="bg1"/>
              </a:solidFill>
              <a:cs typeface="+mn-ea"/>
              <a:sym typeface="+mn-lt"/>
            </a:endParaRPr>
          </a:p>
        </p:txBody>
      </p:sp>
      <p:sp>
        <p:nvSpPr>
          <p:cNvPr id="33" name="Rectangle 9"/>
          <p:cNvSpPr>
            <a:spLocks noChangeArrowheads="1"/>
          </p:cNvSpPr>
          <p:nvPr/>
        </p:nvSpPr>
        <p:spPr bwMode="auto">
          <a:xfrm>
            <a:off x="3102183" y="2071189"/>
            <a:ext cx="98424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800" b="1" i="0" u="none" strike="noStrike" kern="0" cap="none" spc="0" normalizeH="0" baseline="0" noProof="0" dirty="0" smtClean="0">
                <a:ln>
                  <a:noFill/>
                </a:ln>
                <a:solidFill>
                  <a:schemeClr val="bg1"/>
                </a:solidFill>
                <a:effectLst/>
                <a:uLnTx/>
                <a:uFillTx/>
                <a:cs typeface="+mn-ea"/>
                <a:sym typeface="+mn-lt"/>
              </a:rPr>
              <a:t>1</a:t>
            </a:r>
            <a:endParaRPr kumimoji="0" lang="zh-CN" altLang="zh-CN" sz="2000" b="1" i="0" u="none" strike="noStrike" kern="0" cap="none" spc="0" normalizeH="0" baseline="0" noProof="0" dirty="0">
              <a:ln>
                <a:noFill/>
              </a:ln>
              <a:solidFill>
                <a:schemeClr val="bg1"/>
              </a:solidFill>
              <a:effectLst/>
              <a:uLnTx/>
              <a:uFillTx/>
              <a:cs typeface="+mn-ea"/>
              <a:sym typeface="+mn-lt"/>
            </a:endParaRPr>
          </a:p>
        </p:txBody>
      </p:sp>
      <p:pic>
        <p:nvPicPr>
          <p:cNvPr id="12" name="图片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0796" y="936809"/>
            <a:ext cx="2362550" cy="1079836"/>
          </a:xfrm>
          <a:prstGeom prst="rect">
            <a:avLst/>
          </a:prstGeom>
        </p:spPr>
      </p:pic>
    </p:spTree>
    <p:extLst>
      <p:ext uri="{BB962C8B-B14F-4D97-AF65-F5344CB8AC3E}">
        <p14:creationId xmlns:p14="http://schemas.microsoft.com/office/powerpoint/2010/main" val="7961951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nodeType="withEffect">
                                  <p:stCondLst>
                                    <p:cond delay="30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2" presetClass="entr" presetSubtype="0" fill="hold" nodeType="withEffect">
                                  <p:stCondLst>
                                    <p:cond delay="7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2" presetClass="entr" presetSubtype="8" decel="100000" fill="hold" nodeType="withEffect">
                                  <p:stCondLst>
                                    <p:cond delay="110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750" fill="hold"/>
                                        <p:tgtEl>
                                          <p:spTgt spid="46"/>
                                        </p:tgtEl>
                                        <p:attrNameLst>
                                          <p:attrName>ppt_x</p:attrName>
                                        </p:attrNameLst>
                                      </p:cBhvr>
                                      <p:tavLst>
                                        <p:tav tm="0">
                                          <p:val>
                                            <p:strVal val="0-#ppt_w/2"/>
                                          </p:val>
                                        </p:tav>
                                        <p:tav tm="100000">
                                          <p:val>
                                            <p:strVal val="#ppt_x"/>
                                          </p:val>
                                        </p:tav>
                                      </p:tavLst>
                                    </p:anim>
                                    <p:anim calcmode="lin" valueType="num">
                                      <p:cBhvr additive="base">
                                        <p:cTn id="19" dur="75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850"/>
                            </p:stCondLst>
                            <p:childTnLst>
                              <p:par>
                                <p:cTn id="21" presetID="16" presetClass="entr" presetSubtype="37"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350"/>
                            </p:stCondLst>
                            <p:childTnLst>
                              <p:par>
                                <p:cTn id="28" presetID="16" presetClass="entr" presetSubtype="42"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outHorizontal)">
                                      <p:cBhvr>
                                        <p:cTn id="30" dur="500"/>
                                        <p:tgtEl>
                                          <p:spTgt spid="34"/>
                                        </p:tgtEl>
                                      </p:cBhvr>
                                    </p:animEffect>
                                  </p:childTnLst>
                                </p:cTn>
                              </p:par>
                            </p:childTnLst>
                          </p:cTn>
                        </p:par>
                        <p:par>
                          <p:cTn id="31" fill="hold">
                            <p:stCondLst>
                              <p:cond delay="2850"/>
                            </p:stCondLst>
                            <p:childTnLst>
                              <p:par>
                                <p:cTn id="32" presetID="31"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400" fill="hold"/>
                                        <p:tgtEl>
                                          <p:spTgt spid="33"/>
                                        </p:tgtEl>
                                        <p:attrNameLst>
                                          <p:attrName>ppt_w</p:attrName>
                                        </p:attrNameLst>
                                      </p:cBhvr>
                                      <p:tavLst>
                                        <p:tav tm="0">
                                          <p:val>
                                            <p:fltVal val="0"/>
                                          </p:val>
                                        </p:tav>
                                        <p:tav tm="100000">
                                          <p:val>
                                            <p:strVal val="#ppt_w"/>
                                          </p:val>
                                        </p:tav>
                                      </p:tavLst>
                                    </p:anim>
                                    <p:anim calcmode="lin" valueType="num">
                                      <p:cBhvr>
                                        <p:cTn id="35" dur="400" fill="hold"/>
                                        <p:tgtEl>
                                          <p:spTgt spid="33"/>
                                        </p:tgtEl>
                                        <p:attrNameLst>
                                          <p:attrName>ppt_h</p:attrName>
                                        </p:attrNameLst>
                                      </p:cBhvr>
                                      <p:tavLst>
                                        <p:tav tm="0">
                                          <p:val>
                                            <p:fltVal val="0"/>
                                          </p:val>
                                        </p:tav>
                                        <p:tav tm="100000">
                                          <p:val>
                                            <p:strVal val="#ppt_h"/>
                                          </p:val>
                                        </p:tav>
                                      </p:tavLst>
                                    </p:anim>
                                    <p:anim calcmode="lin" valueType="num">
                                      <p:cBhvr>
                                        <p:cTn id="36" dur="400" fill="hold"/>
                                        <p:tgtEl>
                                          <p:spTgt spid="33"/>
                                        </p:tgtEl>
                                        <p:attrNameLst>
                                          <p:attrName>style.rotation</p:attrName>
                                        </p:attrNameLst>
                                      </p:cBhvr>
                                      <p:tavLst>
                                        <p:tav tm="0">
                                          <p:val>
                                            <p:fltVal val="90"/>
                                          </p:val>
                                        </p:tav>
                                        <p:tav tm="100000">
                                          <p:val>
                                            <p:fltVal val="0"/>
                                          </p:val>
                                        </p:tav>
                                      </p:tavLst>
                                    </p:anim>
                                    <p:animEffect transition="in" filter="fade">
                                      <p:cBhvr>
                                        <p:cTn id="37" dur="400"/>
                                        <p:tgtEl>
                                          <p:spTgt spid="33"/>
                                        </p:tgtEl>
                                      </p:cBhvr>
                                    </p:animEffect>
                                  </p:childTnLst>
                                </p:cTn>
                              </p:par>
                            </p:childTnLst>
                          </p:cTn>
                        </p:par>
                        <p:par>
                          <p:cTn id="38" fill="hold">
                            <p:stCondLst>
                              <p:cond delay="325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300" autoRev="1" fill="hold">
                                          <p:stCondLst>
                                            <p:cond delay="0"/>
                                          </p:stCondLst>
                                        </p:cTn>
                                        <p:tgtEl>
                                          <p:spTgt spid="35"/>
                                        </p:tgtEl>
                                        <p:attrNameLst>
                                          <p:attrName>ppt_w</p:attrName>
                                        </p:attrNameLst>
                                      </p:cBhvr>
                                    </p:anim>
                                    <p:anim by="(#ppt_w*0.50)" calcmode="lin" valueType="num">
                                      <p:cBhvr>
                                        <p:cTn id="42" dur="300" decel="50000" autoRev="1" fill="hold">
                                          <p:stCondLst>
                                            <p:cond delay="0"/>
                                          </p:stCondLst>
                                        </p:cTn>
                                        <p:tgtEl>
                                          <p:spTgt spid="35"/>
                                        </p:tgtEl>
                                        <p:attrNameLst>
                                          <p:attrName>ppt_x</p:attrName>
                                        </p:attrNameLst>
                                      </p:cBhvr>
                                    </p:anim>
                                    <p:anim from="(-#ppt_h/2)" to="(#ppt_y)" calcmode="lin" valueType="num">
                                      <p:cBhvr>
                                        <p:cTn id="43" dur="600" fill="hold">
                                          <p:stCondLst>
                                            <p:cond delay="0"/>
                                          </p:stCondLst>
                                        </p:cTn>
                                        <p:tgtEl>
                                          <p:spTgt spid="35"/>
                                        </p:tgtEl>
                                        <p:attrNameLst>
                                          <p:attrName>ppt_y</p:attrName>
                                        </p:attrNameLst>
                                      </p:cBhvr>
                                    </p:anim>
                                    <p:animRot by="21600000">
                                      <p:cBhvr>
                                        <p:cTn id="44" dur="600" fill="hold">
                                          <p:stCondLst>
                                            <p:cond delay="0"/>
                                          </p:stCondLst>
                                        </p:cTn>
                                        <p:tgtEl>
                                          <p:spTgt spid="35"/>
                                        </p:tgtEl>
                                        <p:attrNameLst>
                                          <p:attrName>r</p:attrName>
                                        </p:attrNameLst>
                                      </p:cBhvr>
                                    </p:animRot>
                                  </p:childTnLst>
                                </p:cTn>
                              </p:par>
                            </p:childTnLst>
                          </p:cTn>
                        </p:par>
                        <p:par>
                          <p:cTn id="45" fill="hold">
                            <p:stCondLst>
                              <p:cond delay="4630"/>
                            </p:stCondLst>
                            <p:childTnLst>
                              <p:par>
                                <p:cTn id="46" presetID="22" presetClass="entr" presetSubtype="2"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P spid="34" grpId="0" animBg="1"/>
      <p:bldP spid="35"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sp>
        <p:nvSpPr>
          <p:cNvPr id="13" name="矩形 12"/>
          <p:cNvSpPr>
            <a:spLocks noChangeArrowheads="1"/>
          </p:cNvSpPr>
          <p:nvPr/>
        </p:nvSpPr>
        <p:spPr bwMode="auto">
          <a:xfrm>
            <a:off x="1455738" y="1630363"/>
            <a:ext cx="9726612" cy="4248150"/>
          </a:xfrm>
          <a:prstGeom prst="rect">
            <a:avLst/>
          </a:prstGeom>
          <a:noFill/>
          <a:ln w="19050" algn="ctr">
            <a:solidFill>
              <a:srgbClr val="C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216652" tIns="108325" rIns="216652" bIns="108325" anchor="ctr"/>
          <a:lstStyle>
            <a:lvl1pPr defTabSz="2165350" eaLnBrk="0" hangingPunct="0">
              <a:defRPr>
                <a:solidFill>
                  <a:schemeClr val="tx1"/>
                </a:solidFill>
                <a:latin typeface="Arial" panose="020B0604020202020204" pitchFamily="34" charset="0"/>
                <a:ea typeface="宋体" panose="02010600030101010101" pitchFamily="2" charset="-122"/>
              </a:defRPr>
            </a:lvl1pPr>
            <a:lvl2pPr marL="742950" indent="-285750" defTabSz="2165350" eaLnBrk="0" hangingPunct="0">
              <a:defRPr>
                <a:solidFill>
                  <a:schemeClr val="tx1"/>
                </a:solidFill>
                <a:latin typeface="Arial" panose="020B0604020202020204" pitchFamily="34" charset="0"/>
                <a:ea typeface="宋体" panose="02010600030101010101" pitchFamily="2" charset="-122"/>
              </a:defRPr>
            </a:lvl2pPr>
            <a:lvl3pPr marL="1143000" indent="-228600" defTabSz="2165350" eaLnBrk="0" hangingPunct="0">
              <a:defRPr>
                <a:solidFill>
                  <a:schemeClr val="tx1"/>
                </a:solidFill>
                <a:latin typeface="Arial" panose="020B0604020202020204" pitchFamily="34" charset="0"/>
                <a:ea typeface="宋体" panose="02010600030101010101" pitchFamily="2" charset="-122"/>
              </a:defRPr>
            </a:lvl3pPr>
            <a:lvl4pPr marL="1600200" indent="-228600" defTabSz="2165350" eaLnBrk="0" hangingPunct="0">
              <a:defRPr>
                <a:solidFill>
                  <a:schemeClr val="tx1"/>
                </a:solidFill>
                <a:latin typeface="Arial" panose="020B0604020202020204" pitchFamily="34" charset="0"/>
                <a:ea typeface="宋体" panose="02010600030101010101" pitchFamily="2" charset="-122"/>
              </a:defRPr>
            </a:lvl4pPr>
            <a:lvl5pPr marL="2057400" indent="-228600" defTabSz="2165350" eaLnBrk="0" hangingPunct="0">
              <a:defRPr>
                <a:solidFill>
                  <a:schemeClr val="tx1"/>
                </a:solidFill>
                <a:latin typeface="Arial" panose="020B0604020202020204" pitchFamily="34" charset="0"/>
                <a:ea typeface="宋体" panose="02010600030101010101" pitchFamily="2" charset="-122"/>
              </a:defRPr>
            </a:lvl5pPr>
            <a:lvl6pPr marL="25146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2165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300" b="1">
              <a:solidFill>
                <a:schemeClr val="bg1"/>
              </a:solidFill>
              <a:latin typeface="微软雅黑" panose="020B0503020204020204" pitchFamily="34" charset="-122"/>
            </a:endParaRPr>
          </a:p>
        </p:txBody>
      </p:sp>
      <p:grpSp>
        <p:nvGrpSpPr>
          <p:cNvPr id="14" name="组合 13"/>
          <p:cNvGrpSpPr>
            <a:grpSpLocks/>
          </p:cNvGrpSpPr>
          <p:nvPr/>
        </p:nvGrpSpPr>
        <p:grpSpPr bwMode="auto">
          <a:xfrm>
            <a:off x="6225777" y="1072480"/>
            <a:ext cx="1285875" cy="1078257"/>
            <a:chOff x="3726390" y="5190972"/>
            <a:chExt cx="719907" cy="606325"/>
          </a:xfrm>
          <a:effectLst/>
        </p:grpSpPr>
        <p:sp>
          <p:nvSpPr>
            <p:cNvPr id="22" name="Oval 6"/>
            <p:cNvSpPr/>
            <p:nvPr/>
          </p:nvSpPr>
          <p:spPr>
            <a:xfrm>
              <a:off x="3785181" y="5190972"/>
              <a:ext cx="602325" cy="606325"/>
            </a:xfrm>
            <a:prstGeom prst="ellipse">
              <a:avLst/>
            </a:prstGeom>
            <a:solidFill>
              <a:srgbClr val="C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66563" fontAlgn="auto">
                <a:spcBef>
                  <a:spcPts val="0"/>
                </a:spcBef>
                <a:spcAft>
                  <a:spcPts val="0"/>
                </a:spcAft>
                <a:defRPr/>
              </a:pPr>
              <a:endParaRPr lang="en-US" sz="5900" b="1">
                <a:solidFill>
                  <a:schemeClr val="bg1"/>
                </a:solidFill>
              </a:endParaRPr>
            </a:p>
          </p:txBody>
        </p:sp>
        <p:sp>
          <p:nvSpPr>
            <p:cNvPr id="23" name="TextBox 45"/>
            <p:cNvSpPr txBox="1">
              <a:spLocks noChangeArrowheads="1"/>
            </p:cNvSpPr>
            <p:nvPr/>
          </p:nvSpPr>
          <p:spPr bwMode="auto">
            <a:xfrm>
              <a:off x="3726390" y="5260490"/>
              <a:ext cx="719907" cy="46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dirty="0" smtClean="0">
                  <a:solidFill>
                    <a:schemeClr val="bg1"/>
                  </a:solidFill>
                  <a:latin typeface="+mn-lt"/>
                </a:rPr>
                <a:t>04</a:t>
              </a:r>
              <a:endParaRPr lang="zh-CN" altLang="en-US" sz="4800" b="1" dirty="0">
                <a:solidFill>
                  <a:schemeClr val="bg1"/>
                </a:solidFill>
                <a:latin typeface="+mn-lt"/>
              </a:endParaRPr>
            </a:p>
          </p:txBody>
        </p:sp>
      </p:grpSp>
      <p:sp>
        <p:nvSpPr>
          <p:cNvPr id="24" name="矩形 23"/>
          <p:cNvSpPr/>
          <p:nvPr/>
        </p:nvSpPr>
        <p:spPr bwMode="auto">
          <a:xfrm>
            <a:off x="664558" y="2222302"/>
            <a:ext cx="2770321" cy="3007692"/>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000" b="1" dirty="0" smtClean="0">
                <a:solidFill>
                  <a:schemeClr val="bg1"/>
                </a:solidFill>
                <a:latin typeface="+mn-ea"/>
                <a:ea typeface="+mn-ea"/>
              </a:rPr>
              <a:t>改革脚步更有力</a:t>
            </a:r>
            <a:endParaRPr lang="zh-CN" altLang="en-US" sz="5000" b="1" dirty="0">
              <a:solidFill>
                <a:schemeClr val="bg1"/>
              </a:solidFill>
              <a:latin typeface="+mn-ea"/>
              <a:ea typeface="+mn-ea"/>
            </a:endParaRPr>
          </a:p>
        </p:txBody>
      </p:sp>
      <p:sp>
        <p:nvSpPr>
          <p:cNvPr id="25" name="矩形 6"/>
          <p:cNvSpPr>
            <a:spLocks noChangeArrowheads="1"/>
          </p:cNvSpPr>
          <p:nvPr/>
        </p:nvSpPr>
        <p:spPr bwMode="auto">
          <a:xfrm>
            <a:off x="2599192" y="2461360"/>
            <a:ext cx="8208962" cy="25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4" tIns="50681" rIns="101364" bIns="50681">
            <a:spAutoFit/>
          </a:bodyPr>
          <a:lstStyle>
            <a:lvl1pPr marL="342900" indent="-342900" defTabSz="1012825" eaLnBrk="0" hangingPunct="0">
              <a:defRPr>
                <a:solidFill>
                  <a:schemeClr val="tx1"/>
                </a:solidFill>
                <a:latin typeface="Arial" panose="020B0604020202020204" pitchFamily="34" charset="0"/>
                <a:ea typeface="宋体" panose="02010600030101010101" pitchFamily="2" charset="-122"/>
              </a:defRPr>
            </a:lvl1pPr>
            <a:lvl2pPr marL="742950" indent="-285750" defTabSz="1012825" eaLnBrk="0" hangingPunct="0">
              <a:defRPr>
                <a:solidFill>
                  <a:schemeClr val="tx1"/>
                </a:solidFill>
                <a:latin typeface="Arial" panose="020B0604020202020204" pitchFamily="34" charset="0"/>
                <a:ea typeface="宋体" panose="02010600030101010101" pitchFamily="2" charset="-122"/>
              </a:defRPr>
            </a:lvl2pPr>
            <a:lvl3pPr marL="1011238" defTabSz="1012825" eaLnBrk="0" hangingPunct="0">
              <a:defRPr>
                <a:solidFill>
                  <a:schemeClr val="tx1"/>
                </a:solidFill>
                <a:latin typeface="Arial" panose="020B0604020202020204" pitchFamily="34" charset="0"/>
                <a:ea typeface="宋体" panose="02010600030101010101" pitchFamily="2" charset="-122"/>
              </a:defRPr>
            </a:lvl3pPr>
            <a:lvl4pPr marL="1600200" indent="-228600" defTabSz="1012825" eaLnBrk="0" hangingPunct="0">
              <a:defRPr>
                <a:solidFill>
                  <a:schemeClr val="tx1"/>
                </a:solidFill>
                <a:latin typeface="Arial" panose="020B0604020202020204" pitchFamily="34" charset="0"/>
                <a:ea typeface="宋体" panose="02010600030101010101" pitchFamily="2" charset="-122"/>
              </a:defRPr>
            </a:lvl4pPr>
            <a:lvl5pPr marL="2057400" indent="-228600" defTabSz="1012825" eaLnBrk="0" hangingPunct="0">
              <a:defRPr>
                <a:solidFill>
                  <a:schemeClr val="tx1"/>
                </a:solidFill>
                <a:latin typeface="Arial" panose="020B0604020202020204" pitchFamily="34" charset="0"/>
                <a:ea typeface="宋体" panose="02010600030101010101" pitchFamily="2" charset="-122"/>
              </a:defRPr>
            </a:lvl5pPr>
            <a:lvl6pPr marL="25146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0128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2" indent="0" algn="just" eaLnBrk="1" hangingPunct="1">
              <a:lnSpc>
                <a:spcPct val="150000"/>
              </a:lnSpc>
            </a:pPr>
            <a:r>
              <a:rPr lang="zh-CN" altLang="en-US" sz="2200" dirty="0">
                <a:latin typeface="+mn-ea"/>
                <a:ea typeface="+mn-ea"/>
              </a:rPr>
              <a:t>在建设现代化经济体系、建设创新型国家、深化国资国企改革、实施乡村振兴战略、推动全面开放、发展社会主义民主政治、深化依法治国实践、繁荣社会主义文化、保障和改善民生、建设美丽中国、全面从严治党等方面，党的十九大报告提出</a:t>
            </a:r>
            <a:r>
              <a:rPr lang="en-US" altLang="zh-CN" sz="2200" dirty="0">
                <a:latin typeface="+mn-ea"/>
                <a:ea typeface="+mn-ea"/>
              </a:rPr>
              <a:t>158</a:t>
            </a:r>
            <a:r>
              <a:rPr lang="zh-CN" altLang="en-US" sz="2200" dirty="0">
                <a:latin typeface="+mn-ea"/>
                <a:ea typeface="+mn-ea"/>
              </a:rPr>
              <a:t>项改革举措。</a:t>
            </a:r>
            <a:endParaRPr lang="en-US" altLang="zh-CN" sz="2200" dirty="0">
              <a:latin typeface="+mn-ea"/>
              <a:ea typeface="+mn-ea"/>
            </a:endParaRPr>
          </a:p>
        </p:txBody>
      </p:sp>
    </p:spTree>
    <p:extLst>
      <p:ext uri="{BB962C8B-B14F-4D97-AF65-F5344CB8AC3E}">
        <p14:creationId xmlns:p14="http://schemas.microsoft.com/office/powerpoint/2010/main" val="629226911"/>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sp>
        <p:nvSpPr>
          <p:cNvPr id="19" name="矩形 18"/>
          <p:cNvSpPr/>
          <p:nvPr/>
        </p:nvSpPr>
        <p:spPr>
          <a:xfrm>
            <a:off x="929969" y="3251200"/>
            <a:ext cx="10490452" cy="2656114"/>
          </a:xfrm>
          <a:prstGeom prst="rect">
            <a:avLst/>
          </a:prstGeom>
          <a:noFill/>
          <a:ln>
            <a:solidFill>
              <a:srgbClr val="9403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38237" y="3313696"/>
            <a:ext cx="10087155" cy="2346283"/>
          </a:xfrm>
          <a:prstGeom prst="rect">
            <a:avLst/>
          </a:prstGeom>
        </p:spPr>
        <p:txBody>
          <a:bodyPr wrap="square">
            <a:spAutoFit/>
          </a:bodyPr>
          <a:lstStyle/>
          <a:p>
            <a:pPr>
              <a:lnSpc>
                <a:spcPct val="150000"/>
              </a:lnSpc>
            </a:pPr>
            <a:r>
              <a:rPr lang="zh-CN" altLang="en-US" sz="2000" dirty="0" smtClean="0">
                <a:solidFill>
                  <a:schemeClr val="tx1">
                    <a:lumMod val="75000"/>
                    <a:lumOff val="25000"/>
                  </a:schemeClr>
                </a:solidFill>
                <a:latin typeface="+mn-ea"/>
              </a:rPr>
              <a:t>      党</a:t>
            </a:r>
            <a:r>
              <a:rPr lang="zh-CN" altLang="en-US" sz="2000" dirty="0">
                <a:solidFill>
                  <a:schemeClr val="tx1">
                    <a:lumMod val="75000"/>
                    <a:lumOff val="25000"/>
                  </a:schemeClr>
                </a:solidFill>
                <a:latin typeface="+mn-ea"/>
              </a:rPr>
              <a:t>的十九大以来，习近平总书记一如既往，把改革这件大事牢牢抓在手中，重要改革亲自部署、重大改革方案亲自把关、改革落实情况亲自过问，先之劳之、率先垂范，引领全面深化改革开创崭新局面。</a:t>
            </a:r>
            <a:endParaRPr lang="en-US" altLang="zh-CN" sz="2000" dirty="0">
              <a:solidFill>
                <a:schemeClr val="tx1">
                  <a:lumMod val="75000"/>
                  <a:lumOff val="25000"/>
                </a:schemeClr>
              </a:solidFill>
              <a:latin typeface="+mn-ea"/>
            </a:endParaRPr>
          </a:p>
          <a:p>
            <a:pPr>
              <a:lnSpc>
                <a:spcPct val="150000"/>
              </a:lnSpc>
            </a:pPr>
            <a:r>
              <a:rPr lang="en-US" altLang="zh-CN" sz="2000" dirty="0">
                <a:solidFill>
                  <a:schemeClr val="tx1">
                    <a:lumMod val="75000"/>
                    <a:lumOff val="25000"/>
                  </a:schemeClr>
                </a:solidFill>
                <a:latin typeface="+mn-ea"/>
              </a:rPr>
              <a:t>      </a:t>
            </a:r>
            <a:r>
              <a:rPr lang="zh-CN" altLang="en-US" sz="2000" dirty="0">
                <a:solidFill>
                  <a:schemeClr val="tx1">
                    <a:lumMod val="75000"/>
                    <a:lumOff val="25000"/>
                  </a:schemeClr>
                </a:solidFill>
                <a:latin typeface="+mn-ea"/>
              </a:rPr>
              <a:t>改革的种子，往往从基层实践中萌发。在一次次深入各地各行业的调研考察中，改革的思考更加成熟。</a:t>
            </a:r>
          </a:p>
        </p:txBody>
      </p:sp>
      <p:grpSp>
        <p:nvGrpSpPr>
          <p:cNvPr id="5" name="组合 4"/>
          <p:cNvGrpSpPr/>
          <p:nvPr/>
        </p:nvGrpSpPr>
        <p:grpSpPr>
          <a:xfrm>
            <a:off x="1407886" y="1886857"/>
            <a:ext cx="9550400" cy="1059543"/>
            <a:chOff x="1407886" y="1886857"/>
            <a:chExt cx="9550400" cy="1059543"/>
          </a:xfrm>
        </p:grpSpPr>
        <p:sp>
          <p:nvSpPr>
            <p:cNvPr id="2" name="圆角矩形 1"/>
            <p:cNvSpPr/>
            <p:nvPr/>
          </p:nvSpPr>
          <p:spPr>
            <a:xfrm>
              <a:off x="1407886" y="1886857"/>
              <a:ext cx="9550400" cy="105954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63813" y="1939260"/>
              <a:ext cx="8636001" cy="954107"/>
            </a:xfrm>
            <a:prstGeom prst="rect">
              <a:avLst/>
            </a:prstGeom>
          </p:spPr>
          <p:txBody>
            <a:bodyPr wrap="square">
              <a:spAutoFit/>
            </a:bodyPr>
            <a:lstStyle/>
            <a:p>
              <a:r>
                <a:rPr lang="zh-CN" altLang="en-US" sz="2800" b="1" spc="300" dirty="0">
                  <a:solidFill>
                    <a:schemeClr val="bg1"/>
                  </a:solidFill>
                  <a:latin typeface="微软雅黑" panose="020B0503020204020204" pitchFamily="34" charset="-122"/>
                </a:rPr>
                <a:t>改革，这一中国共产党的鲜明旗帜和当代中国的时代特征愈加鲜亮。</a:t>
              </a:r>
              <a:endParaRPr lang="zh-CN" altLang="en-US" sz="2800" spc="300" dirty="0">
                <a:solidFill>
                  <a:schemeClr val="bg1"/>
                </a:solidFill>
              </a:endParaRPr>
            </a:p>
          </p:txBody>
        </p:sp>
      </p:grpSp>
    </p:spTree>
    <p:extLst>
      <p:ext uri="{BB962C8B-B14F-4D97-AF65-F5344CB8AC3E}">
        <p14:creationId xmlns:p14="http://schemas.microsoft.com/office/powerpoint/2010/main" val="3129471958"/>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grpSp>
        <p:nvGrpSpPr>
          <p:cNvPr id="7" name="组合 6"/>
          <p:cNvGrpSpPr/>
          <p:nvPr/>
        </p:nvGrpSpPr>
        <p:grpSpPr>
          <a:xfrm>
            <a:off x="1963813" y="1946462"/>
            <a:ext cx="8636001" cy="940329"/>
            <a:chOff x="1963813" y="1946462"/>
            <a:chExt cx="8636001" cy="940329"/>
          </a:xfrm>
        </p:grpSpPr>
        <p:sp>
          <p:nvSpPr>
            <p:cNvPr id="2" name="圆角矩形 1"/>
            <p:cNvSpPr/>
            <p:nvPr/>
          </p:nvSpPr>
          <p:spPr>
            <a:xfrm>
              <a:off x="2174270" y="1946462"/>
              <a:ext cx="8215085" cy="9403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63813" y="2093462"/>
              <a:ext cx="8636001" cy="646331"/>
            </a:xfrm>
            <a:prstGeom prst="rect">
              <a:avLst/>
            </a:prstGeom>
          </p:spPr>
          <p:txBody>
            <a:bodyPr wrap="square">
              <a:spAutoFit/>
            </a:bodyPr>
            <a:lstStyle/>
            <a:p>
              <a:pPr algn="ctr"/>
              <a:r>
                <a:rPr lang="zh-CN" altLang="en-US" sz="3600" b="1" spc="600" dirty="0">
                  <a:solidFill>
                    <a:schemeClr val="bg1"/>
                  </a:solidFill>
                  <a:latin typeface="微软雅黑" panose="020B0503020204020204" pitchFamily="34" charset="-122"/>
                </a:rPr>
                <a:t>唯有弄潮儿能永立时代</a:t>
              </a:r>
              <a:r>
                <a:rPr lang="zh-CN" altLang="en-US" sz="3600" b="1" spc="600" dirty="0" smtClean="0">
                  <a:solidFill>
                    <a:schemeClr val="bg1"/>
                  </a:solidFill>
                  <a:latin typeface="微软雅黑" panose="020B0503020204020204" pitchFamily="34" charset="-122"/>
                </a:rPr>
                <a:t>潮头</a:t>
              </a:r>
              <a:endParaRPr lang="zh-CN" altLang="en-US" sz="3600" b="1" spc="600" dirty="0">
                <a:solidFill>
                  <a:schemeClr val="bg1"/>
                </a:solidFill>
                <a:latin typeface="微软雅黑" panose="020B0503020204020204" pitchFamily="34" charset="-122"/>
              </a:endParaRPr>
            </a:p>
          </p:txBody>
        </p:sp>
      </p:grpSp>
      <p:grpSp>
        <p:nvGrpSpPr>
          <p:cNvPr id="12" name="组合 11"/>
          <p:cNvGrpSpPr/>
          <p:nvPr/>
        </p:nvGrpSpPr>
        <p:grpSpPr>
          <a:xfrm>
            <a:off x="2612571" y="3285872"/>
            <a:ext cx="4325257" cy="646332"/>
            <a:chOff x="2612571" y="3285872"/>
            <a:chExt cx="4325257" cy="646332"/>
          </a:xfrm>
        </p:grpSpPr>
        <p:sp>
          <p:nvSpPr>
            <p:cNvPr id="9" name="圆角矩形 8"/>
            <p:cNvSpPr/>
            <p:nvPr/>
          </p:nvSpPr>
          <p:spPr>
            <a:xfrm>
              <a:off x="2612571" y="3337118"/>
              <a:ext cx="4325257" cy="59508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3157369" y="3285872"/>
              <a:ext cx="3365024" cy="609398"/>
            </a:xfrm>
            <a:prstGeom prst="rect">
              <a:avLst/>
            </a:prstGeom>
          </p:spPr>
          <p:txBody>
            <a:bodyPr wrap="none">
              <a:spAutoFit/>
            </a:bodyPr>
            <a:lstStyle/>
            <a:p>
              <a:pPr marL="0" lvl="2" algn="just" fontAlgn="ctr">
                <a:lnSpc>
                  <a:spcPct val="120000"/>
                </a:lnSpc>
                <a:buClr>
                  <a:srgbClr val="FF0000"/>
                </a:buClr>
                <a:buSzPct val="70000"/>
              </a:pPr>
              <a:r>
                <a:rPr lang="zh-CN" altLang="en-US" sz="2800" b="1" spc="300" dirty="0">
                  <a:solidFill>
                    <a:srgbClr val="C00000"/>
                  </a:solidFill>
                  <a:latin typeface="微软雅黑" panose="020B0503020204020204" pitchFamily="34" charset="-122"/>
                </a:rPr>
                <a:t>把准改革发展之</a:t>
              </a:r>
              <a:r>
                <a:rPr lang="zh-CN" altLang="en-US" sz="2800" b="1" spc="300" dirty="0" smtClean="0">
                  <a:solidFill>
                    <a:srgbClr val="C00000"/>
                  </a:solidFill>
                  <a:latin typeface="微软雅黑" panose="020B0503020204020204" pitchFamily="34" charset="-122"/>
                </a:rPr>
                <a:t>脉</a:t>
              </a:r>
              <a:endParaRPr lang="zh-CN" altLang="zh-CN" sz="2800" b="1" spc="300" dirty="0">
                <a:solidFill>
                  <a:srgbClr val="C00000"/>
                </a:solidFill>
                <a:latin typeface="微软雅黑" panose="020B0503020204020204" pitchFamily="34" charset="-122"/>
              </a:endParaRPr>
            </a:p>
          </p:txBody>
        </p:sp>
      </p:grpSp>
      <p:grpSp>
        <p:nvGrpSpPr>
          <p:cNvPr id="8" name="组合 7"/>
          <p:cNvGrpSpPr/>
          <p:nvPr/>
        </p:nvGrpSpPr>
        <p:grpSpPr>
          <a:xfrm>
            <a:off x="1103086" y="3284704"/>
            <a:ext cx="1509485" cy="769441"/>
            <a:chOff x="1103086" y="3284704"/>
            <a:chExt cx="1509485" cy="769441"/>
          </a:xfrm>
        </p:grpSpPr>
        <p:sp>
          <p:nvSpPr>
            <p:cNvPr id="5" name="五边形 4"/>
            <p:cNvSpPr/>
            <p:nvPr/>
          </p:nvSpPr>
          <p:spPr>
            <a:xfrm>
              <a:off x="1103086" y="3337118"/>
              <a:ext cx="1509485" cy="59508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61809" y="3284704"/>
              <a:ext cx="813043" cy="769441"/>
            </a:xfrm>
            <a:prstGeom prst="rect">
              <a:avLst/>
            </a:prstGeom>
          </p:spPr>
          <p:txBody>
            <a:bodyPr wrap="none">
              <a:spAutoFit/>
            </a:bodyPr>
            <a:lstStyle/>
            <a:p>
              <a:r>
                <a:rPr lang="en-US" altLang="zh-CN" sz="4400" b="1" dirty="0" smtClean="0">
                  <a:solidFill>
                    <a:schemeClr val="bg1"/>
                  </a:solidFill>
                  <a:cs typeface="+mn-ea"/>
                  <a:sym typeface="+mn-lt"/>
                </a:rPr>
                <a:t>01</a:t>
              </a:r>
              <a:endParaRPr lang="zh-CN" altLang="en-US" sz="4400" b="1" dirty="0">
                <a:solidFill>
                  <a:schemeClr val="bg1"/>
                </a:solidFill>
                <a:cs typeface="+mn-ea"/>
                <a:sym typeface="+mn-lt"/>
              </a:endParaRPr>
            </a:p>
          </p:txBody>
        </p:sp>
      </p:grpSp>
      <p:sp>
        <p:nvSpPr>
          <p:cNvPr id="6" name="矩形 5"/>
          <p:cNvSpPr/>
          <p:nvPr/>
        </p:nvSpPr>
        <p:spPr>
          <a:xfrm>
            <a:off x="150188" y="4089535"/>
            <a:ext cx="11403184" cy="2169825"/>
          </a:xfrm>
          <a:prstGeom prst="rect">
            <a:avLst/>
          </a:prstGeom>
        </p:spPr>
        <p:txBody>
          <a:bodyPr wrap="square">
            <a:spAutoFit/>
          </a:bodyPr>
          <a:lstStyle/>
          <a:p>
            <a:pPr lvl="2" algn="just">
              <a:lnSpc>
                <a:spcPct val="150000"/>
              </a:lnSpc>
            </a:pPr>
            <a:r>
              <a:rPr lang="en-US" altLang="zh-CN" dirty="0">
                <a:latin typeface="+mn-ea"/>
              </a:rPr>
              <a:t>2017</a:t>
            </a:r>
            <a:r>
              <a:rPr lang="zh-CN" altLang="en-US" dirty="0">
                <a:latin typeface="+mn-ea"/>
              </a:rPr>
              <a:t>年底召开的中央经济工作会议上，习近平总书记指出，要在保持经济社会大局稳定的前提下，在经济体制改革上步子再快一些。推进基础性关键领域改革取得新突破，同时抓好已出台改革举措落实。党的十九届一中全会上，习近平总书记再次强调，新时代坚持和发展中国特色社会主义，根本动力仍然是全面深化改革。要适应新时代中国特色社会主义事业发展进程，牢牢把握全面深化改革总目标，统筹推进各领域各方面改革。</a:t>
            </a:r>
            <a:endParaRPr lang="en-US" altLang="zh-CN" dirty="0">
              <a:latin typeface="+mn-ea"/>
            </a:endParaRPr>
          </a:p>
        </p:txBody>
      </p:sp>
    </p:spTree>
    <p:extLst>
      <p:ext uri="{BB962C8B-B14F-4D97-AF65-F5344CB8AC3E}">
        <p14:creationId xmlns:p14="http://schemas.microsoft.com/office/powerpoint/2010/main" val="3939916600"/>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grpSp>
        <p:nvGrpSpPr>
          <p:cNvPr id="7" name="组合 6"/>
          <p:cNvGrpSpPr/>
          <p:nvPr/>
        </p:nvGrpSpPr>
        <p:grpSpPr>
          <a:xfrm>
            <a:off x="1963813" y="1946462"/>
            <a:ext cx="8636001" cy="940329"/>
            <a:chOff x="1963813" y="1946462"/>
            <a:chExt cx="8636001" cy="940329"/>
          </a:xfrm>
        </p:grpSpPr>
        <p:sp>
          <p:nvSpPr>
            <p:cNvPr id="2" name="圆角矩形 1"/>
            <p:cNvSpPr/>
            <p:nvPr/>
          </p:nvSpPr>
          <p:spPr>
            <a:xfrm>
              <a:off x="2174270" y="1946462"/>
              <a:ext cx="8215085" cy="9403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63813" y="2093462"/>
              <a:ext cx="8636001" cy="646331"/>
            </a:xfrm>
            <a:prstGeom prst="rect">
              <a:avLst/>
            </a:prstGeom>
          </p:spPr>
          <p:txBody>
            <a:bodyPr wrap="square">
              <a:spAutoFit/>
            </a:bodyPr>
            <a:lstStyle/>
            <a:p>
              <a:pPr algn="ctr"/>
              <a:r>
                <a:rPr lang="zh-CN" altLang="en-US" sz="3600" b="1" spc="600" dirty="0">
                  <a:solidFill>
                    <a:schemeClr val="bg1"/>
                  </a:solidFill>
                  <a:latin typeface="微软雅黑" panose="020B0503020204020204" pitchFamily="34" charset="-122"/>
                </a:rPr>
                <a:t>唯有弄潮儿能永立时代</a:t>
              </a:r>
              <a:r>
                <a:rPr lang="zh-CN" altLang="en-US" sz="3600" b="1" spc="600" dirty="0" smtClean="0">
                  <a:solidFill>
                    <a:schemeClr val="bg1"/>
                  </a:solidFill>
                  <a:latin typeface="微软雅黑" panose="020B0503020204020204" pitchFamily="34" charset="-122"/>
                </a:rPr>
                <a:t>潮头</a:t>
              </a:r>
              <a:endParaRPr lang="zh-CN" altLang="en-US" sz="3600" b="1" spc="600" dirty="0">
                <a:solidFill>
                  <a:schemeClr val="bg1"/>
                </a:solidFill>
                <a:latin typeface="微软雅黑" panose="020B0503020204020204" pitchFamily="34" charset="-122"/>
              </a:endParaRPr>
            </a:p>
          </p:txBody>
        </p:sp>
      </p:grpSp>
      <p:grpSp>
        <p:nvGrpSpPr>
          <p:cNvPr id="12" name="组合 11"/>
          <p:cNvGrpSpPr/>
          <p:nvPr/>
        </p:nvGrpSpPr>
        <p:grpSpPr>
          <a:xfrm>
            <a:off x="2612571" y="3285872"/>
            <a:ext cx="4325257" cy="646332"/>
            <a:chOff x="2612571" y="3285872"/>
            <a:chExt cx="4325257" cy="646332"/>
          </a:xfrm>
        </p:grpSpPr>
        <p:sp>
          <p:nvSpPr>
            <p:cNvPr id="9" name="圆角矩形 8"/>
            <p:cNvSpPr/>
            <p:nvPr/>
          </p:nvSpPr>
          <p:spPr>
            <a:xfrm>
              <a:off x="2612571" y="3337118"/>
              <a:ext cx="4325257" cy="59508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3157369" y="3285872"/>
              <a:ext cx="3365024" cy="609398"/>
            </a:xfrm>
            <a:prstGeom prst="rect">
              <a:avLst/>
            </a:prstGeom>
          </p:spPr>
          <p:txBody>
            <a:bodyPr wrap="none">
              <a:spAutoFit/>
            </a:bodyPr>
            <a:lstStyle/>
            <a:p>
              <a:pPr marL="0" lvl="2" algn="just" fontAlgn="ctr">
                <a:lnSpc>
                  <a:spcPct val="120000"/>
                </a:lnSpc>
                <a:buClr>
                  <a:srgbClr val="FF0000"/>
                </a:buClr>
                <a:buSzPct val="70000"/>
              </a:pPr>
              <a:r>
                <a:rPr lang="zh-CN" altLang="en-US" sz="2800" b="1" spc="300" dirty="0">
                  <a:solidFill>
                    <a:srgbClr val="C00000"/>
                  </a:solidFill>
                  <a:latin typeface="微软雅黑" panose="020B0503020204020204" pitchFamily="34" charset="-122"/>
                </a:rPr>
                <a:t>谋定守正出新之</a:t>
              </a:r>
              <a:r>
                <a:rPr lang="zh-CN" altLang="en-US" sz="2800" b="1" spc="300" dirty="0" smtClean="0">
                  <a:solidFill>
                    <a:srgbClr val="C00000"/>
                  </a:solidFill>
                  <a:latin typeface="微软雅黑" panose="020B0503020204020204" pitchFamily="34" charset="-122"/>
                </a:rPr>
                <a:t>策</a:t>
              </a:r>
              <a:endParaRPr lang="zh-CN" altLang="zh-CN" sz="2800" b="1" spc="300" dirty="0">
                <a:solidFill>
                  <a:srgbClr val="C00000"/>
                </a:solidFill>
                <a:latin typeface="微软雅黑" panose="020B0503020204020204" pitchFamily="34" charset="-122"/>
              </a:endParaRPr>
            </a:p>
          </p:txBody>
        </p:sp>
      </p:grpSp>
      <p:grpSp>
        <p:nvGrpSpPr>
          <p:cNvPr id="8" name="组合 7"/>
          <p:cNvGrpSpPr/>
          <p:nvPr/>
        </p:nvGrpSpPr>
        <p:grpSpPr>
          <a:xfrm>
            <a:off x="1103086" y="3284704"/>
            <a:ext cx="1509485" cy="769441"/>
            <a:chOff x="1103086" y="3284704"/>
            <a:chExt cx="1509485" cy="769441"/>
          </a:xfrm>
        </p:grpSpPr>
        <p:sp>
          <p:nvSpPr>
            <p:cNvPr id="5" name="五边形 4"/>
            <p:cNvSpPr/>
            <p:nvPr/>
          </p:nvSpPr>
          <p:spPr>
            <a:xfrm>
              <a:off x="1103086" y="3337118"/>
              <a:ext cx="1509485" cy="59508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61809" y="3284704"/>
              <a:ext cx="813043" cy="769441"/>
            </a:xfrm>
            <a:prstGeom prst="rect">
              <a:avLst/>
            </a:prstGeom>
          </p:spPr>
          <p:txBody>
            <a:bodyPr wrap="none">
              <a:spAutoFit/>
            </a:bodyPr>
            <a:lstStyle/>
            <a:p>
              <a:r>
                <a:rPr lang="en-US" altLang="zh-CN" sz="4400" b="1" dirty="0" smtClean="0">
                  <a:solidFill>
                    <a:schemeClr val="bg1"/>
                  </a:solidFill>
                  <a:cs typeface="+mn-ea"/>
                  <a:sym typeface="+mn-lt"/>
                </a:rPr>
                <a:t>02</a:t>
              </a:r>
              <a:endParaRPr lang="zh-CN" altLang="en-US" sz="4400" b="1" dirty="0">
                <a:solidFill>
                  <a:schemeClr val="bg1"/>
                </a:solidFill>
                <a:cs typeface="+mn-ea"/>
                <a:sym typeface="+mn-lt"/>
              </a:endParaRPr>
            </a:p>
          </p:txBody>
        </p:sp>
      </p:grpSp>
      <p:sp>
        <p:nvSpPr>
          <p:cNvPr id="6" name="矩形 5"/>
          <p:cNvSpPr/>
          <p:nvPr/>
        </p:nvSpPr>
        <p:spPr>
          <a:xfrm>
            <a:off x="176693" y="4118012"/>
            <a:ext cx="11134185" cy="1938992"/>
          </a:xfrm>
          <a:prstGeom prst="rect">
            <a:avLst/>
          </a:prstGeom>
        </p:spPr>
        <p:txBody>
          <a:bodyPr wrap="square">
            <a:spAutoFit/>
          </a:bodyPr>
          <a:lstStyle/>
          <a:p>
            <a:pPr lvl="2" algn="just">
              <a:lnSpc>
                <a:spcPct val="150000"/>
              </a:lnSpc>
            </a:pPr>
            <a:r>
              <a:rPr lang="zh-CN" altLang="en-US" sz="2000" dirty="0">
                <a:latin typeface="微软雅黑" panose="020B0503020204020204" pitchFamily="34" charset="-122"/>
              </a:rPr>
              <a:t>习近平总书记在十九届中央深改领导小组第一次会议上明确提出三个“不能变”，进一步强调了全面深化改革必须坚持的原则。会议同时提出，按照党中央确定的全面深化改革的总目标，着力增强改革的系统性、整体性、协同性，保持工作力度和连续性，有计划有秩序推进落实。</a:t>
            </a:r>
            <a:endParaRPr lang="en-US" altLang="zh-CN" sz="2000" dirty="0">
              <a:latin typeface="微软雅黑" panose="020B0503020204020204" pitchFamily="34" charset="-122"/>
            </a:endParaRPr>
          </a:p>
        </p:txBody>
      </p:sp>
    </p:spTree>
    <p:extLst>
      <p:ext uri="{BB962C8B-B14F-4D97-AF65-F5344CB8AC3E}">
        <p14:creationId xmlns:p14="http://schemas.microsoft.com/office/powerpoint/2010/main" val="4061068605"/>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grpSp>
        <p:nvGrpSpPr>
          <p:cNvPr id="12" name="组合 11"/>
          <p:cNvGrpSpPr/>
          <p:nvPr/>
        </p:nvGrpSpPr>
        <p:grpSpPr>
          <a:xfrm>
            <a:off x="1963813" y="1946462"/>
            <a:ext cx="8636001" cy="940329"/>
            <a:chOff x="1963813" y="1946462"/>
            <a:chExt cx="8636001" cy="940329"/>
          </a:xfrm>
        </p:grpSpPr>
        <p:sp>
          <p:nvSpPr>
            <p:cNvPr id="2" name="圆角矩形 1"/>
            <p:cNvSpPr/>
            <p:nvPr/>
          </p:nvSpPr>
          <p:spPr>
            <a:xfrm>
              <a:off x="2174270" y="1946462"/>
              <a:ext cx="8215085" cy="9403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63813" y="2093462"/>
              <a:ext cx="8636001" cy="646331"/>
            </a:xfrm>
            <a:prstGeom prst="rect">
              <a:avLst/>
            </a:prstGeom>
          </p:spPr>
          <p:txBody>
            <a:bodyPr wrap="square">
              <a:spAutoFit/>
            </a:bodyPr>
            <a:lstStyle/>
            <a:p>
              <a:pPr algn="ctr"/>
              <a:r>
                <a:rPr lang="zh-CN" altLang="en-US" sz="3600" b="1" spc="600" dirty="0">
                  <a:solidFill>
                    <a:schemeClr val="bg1"/>
                  </a:solidFill>
                  <a:latin typeface="微软雅黑" panose="020B0503020204020204" pitchFamily="34" charset="-122"/>
                </a:rPr>
                <a:t>唯有弄潮儿能永立时代</a:t>
              </a:r>
              <a:r>
                <a:rPr lang="zh-CN" altLang="en-US" sz="3600" b="1" spc="600" dirty="0" smtClean="0">
                  <a:solidFill>
                    <a:schemeClr val="bg1"/>
                  </a:solidFill>
                  <a:latin typeface="微软雅黑" panose="020B0503020204020204" pitchFamily="34" charset="-122"/>
                </a:rPr>
                <a:t>潮头</a:t>
              </a:r>
              <a:endParaRPr lang="zh-CN" altLang="en-US" sz="3600" b="1" spc="600" dirty="0">
                <a:solidFill>
                  <a:schemeClr val="bg1"/>
                </a:solidFill>
                <a:latin typeface="微软雅黑" panose="020B0503020204020204" pitchFamily="34" charset="-122"/>
              </a:endParaRPr>
            </a:p>
          </p:txBody>
        </p:sp>
      </p:grpSp>
      <p:grpSp>
        <p:nvGrpSpPr>
          <p:cNvPr id="8" name="组合 7"/>
          <p:cNvGrpSpPr/>
          <p:nvPr/>
        </p:nvGrpSpPr>
        <p:grpSpPr>
          <a:xfrm>
            <a:off x="2612571" y="3285872"/>
            <a:ext cx="4325257" cy="646332"/>
            <a:chOff x="2612571" y="3285872"/>
            <a:chExt cx="4325257" cy="646332"/>
          </a:xfrm>
        </p:grpSpPr>
        <p:sp>
          <p:nvSpPr>
            <p:cNvPr id="9" name="圆角矩形 8"/>
            <p:cNvSpPr/>
            <p:nvPr/>
          </p:nvSpPr>
          <p:spPr>
            <a:xfrm>
              <a:off x="2612571" y="3337118"/>
              <a:ext cx="4325257" cy="59508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3157369" y="3285872"/>
              <a:ext cx="3365024" cy="609398"/>
            </a:xfrm>
            <a:prstGeom prst="rect">
              <a:avLst/>
            </a:prstGeom>
          </p:spPr>
          <p:txBody>
            <a:bodyPr wrap="none">
              <a:spAutoFit/>
            </a:bodyPr>
            <a:lstStyle/>
            <a:p>
              <a:pPr marL="0" lvl="2" algn="just" fontAlgn="ctr">
                <a:lnSpc>
                  <a:spcPct val="120000"/>
                </a:lnSpc>
                <a:buClr>
                  <a:srgbClr val="FF0000"/>
                </a:buClr>
                <a:buSzPct val="70000"/>
              </a:pPr>
              <a:r>
                <a:rPr lang="zh-CN" altLang="en-US" sz="2800" b="1" spc="300" dirty="0">
                  <a:solidFill>
                    <a:srgbClr val="C00000"/>
                  </a:solidFill>
                  <a:latin typeface="微软雅黑" panose="020B0503020204020204" pitchFamily="34" charset="-122"/>
                </a:rPr>
                <a:t>再启攻坚突破之</a:t>
              </a:r>
              <a:r>
                <a:rPr lang="zh-CN" altLang="en-US" sz="2800" b="1" spc="300" dirty="0" smtClean="0">
                  <a:solidFill>
                    <a:srgbClr val="C00000"/>
                  </a:solidFill>
                  <a:latin typeface="微软雅黑" panose="020B0503020204020204" pitchFamily="34" charset="-122"/>
                </a:rPr>
                <a:t>局</a:t>
              </a:r>
              <a:endParaRPr lang="zh-CN" altLang="zh-CN" sz="2800" b="1" spc="300" dirty="0">
                <a:solidFill>
                  <a:srgbClr val="C00000"/>
                </a:solidFill>
                <a:latin typeface="微软雅黑" panose="020B0503020204020204" pitchFamily="34" charset="-122"/>
              </a:endParaRPr>
            </a:p>
          </p:txBody>
        </p:sp>
      </p:grpSp>
      <p:grpSp>
        <p:nvGrpSpPr>
          <p:cNvPr id="7" name="组合 6"/>
          <p:cNvGrpSpPr/>
          <p:nvPr/>
        </p:nvGrpSpPr>
        <p:grpSpPr>
          <a:xfrm>
            <a:off x="1103086" y="3284704"/>
            <a:ext cx="1509485" cy="769441"/>
            <a:chOff x="1103086" y="3284704"/>
            <a:chExt cx="1509485" cy="769441"/>
          </a:xfrm>
        </p:grpSpPr>
        <p:sp>
          <p:nvSpPr>
            <p:cNvPr id="5" name="五边形 4"/>
            <p:cNvSpPr/>
            <p:nvPr/>
          </p:nvSpPr>
          <p:spPr>
            <a:xfrm>
              <a:off x="1103086" y="3337118"/>
              <a:ext cx="1509485" cy="59508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61809" y="3284704"/>
              <a:ext cx="813043" cy="769441"/>
            </a:xfrm>
            <a:prstGeom prst="rect">
              <a:avLst/>
            </a:prstGeom>
          </p:spPr>
          <p:txBody>
            <a:bodyPr wrap="none">
              <a:spAutoFit/>
            </a:bodyPr>
            <a:lstStyle/>
            <a:p>
              <a:r>
                <a:rPr lang="en-US" altLang="zh-CN" sz="4400" b="1" dirty="0" smtClean="0">
                  <a:solidFill>
                    <a:schemeClr val="bg1"/>
                  </a:solidFill>
                  <a:cs typeface="+mn-ea"/>
                  <a:sym typeface="+mn-lt"/>
                </a:rPr>
                <a:t>03</a:t>
              </a:r>
              <a:endParaRPr lang="zh-CN" altLang="en-US" sz="4400" b="1" dirty="0">
                <a:solidFill>
                  <a:schemeClr val="bg1"/>
                </a:solidFill>
                <a:cs typeface="+mn-ea"/>
                <a:sym typeface="+mn-lt"/>
              </a:endParaRPr>
            </a:p>
          </p:txBody>
        </p:sp>
      </p:grpSp>
      <p:sp>
        <p:nvSpPr>
          <p:cNvPr id="6" name="矩形 5"/>
          <p:cNvSpPr/>
          <p:nvPr/>
        </p:nvSpPr>
        <p:spPr>
          <a:xfrm>
            <a:off x="153143" y="4072531"/>
            <a:ext cx="11134185" cy="2346283"/>
          </a:xfrm>
          <a:prstGeom prst="rect">
            <a:avLst/>
          </a:prstGeom>
        </p:spPr>
        <p:txBody>
          <a:bodyPr wrap="square">
            <a:spAutoFit/>
          </a:bodyPr>
          <a:lstStyle/>
          <a:p>
            <a:pPr lvl="2" algn="just">
              <a:lnSpc>
                <a:spcPct val="150000"/>
              </a:lnSpc>
            </a:pPr>
            <a:r>
              <a:rPr lang="en-US" altLang="zh-CN" sz="2000" dirty="0">
                <a:latin typeface="微软雅黑" panose="020B0503020204020204" pitchFamily="34" charset="-122"/>
              </a:rPr>
              <a:t>2018</a:t>
            </a:r>
            <a:r>
              <a:rPr lang="zh-CN" altLang="en-US" sz="2000" dirty="0">
                <a:latin typeface="微软雅黑" panose="020B0503020204020204" pitchFamily="34" charset="-122"/>
              </a:rPr>
              <a:t>年</a:t>
            </a:r>
            <a:r>
              <a:rPr lang="en-US" altLang="zh-CN" sz="2000" dirty="0">
                <a:latin typeface="微软雅黑" panose="020B0503020204020204" pitchFamily="34" charset="-122"/>
              </a:rPr>
              <a:t>3</a:t>
            </a:r>
            <a:r>
              <a:rPr lang="zh-CN" altLang="en-US" sz="2000" dirty="0">
                <a:latin typeface="微软雅黑" panose="020B0503020204020204" pitchFamily="34" charset="-122"/>
              </a:rPr>
              <a:t>月</a:t>
            </a:r>
            <a:r>
              <a:rPr lang="en-US" altLang="zh-CN" sz="2000" dirty="0">
                <a:latin typeface="微软雅黑" panose="020B0503020204020204" pitchFamily="34" charset="-122"/>
              </a:rPr>
              <a:t>28</a:t>
            </a:r>
            <a:r>
              <a:rPr lang="zh-CN" altLang="en-US" sz="2000" dirty="0">
                <a:latin typeface="微软雅黑" panose="020B0503020204020204" pitchFamily="34" charset="-122"/>
              </a:rPr>
              <a:t>日，中央全面深化改革委员会首次亮相，向全党全社会释放了以更大力度、更实措施推进全面深化改革的强烈信号。习近平总书记在会上指出，深化党和国家机构改革全面启动，标志着全面深化改革进入了一个新阶段，改革将进一步触及深层次利益格局的调整和制度体系的变革，改革的复杂性、敏感性、艰巨性更加突出，要加强和改善党对全面深化改革统筹领导，紧密结合深化机构改革推动改革工作。</a:t>
            </a:r>
            <a:endParaRPr lang="en-US" altLang="zh-CN" sz="2000" dirty="0">
              <a:latin typeface="微软雅黑" panose="020B0503020204020204" pitchFamily="34" charset="-122"/>
            </a:endParaRPr>
          </a:p>
        </p:txBody>
      </p:sp>
    </p:spTree>
    <p:extLst>
      <p:ext uri="{BB962C8B-B14F-4D97-AF65-F5344CB8AC3E}">
        <p14:creationId xmlns:p14="http://schemas.microsoft.com/office/powerpoint/2010/main" val="1631646142"/>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725712" y="475324"/>
            <a:ext cx="4847773" cy="461665"/>
          </a:xfrm>
          <a:prstGeom prst="rect">
            <a:avLst/>
          </a:prstGeom>
        </p:spPr>
        <p:txBody>
          <a:bodyPr wrap="square">
            <a:spAutoFit/>
          </a:bodyPr>
          <a:lstStyle/>
          <a:p>
            <a:r>
              <a:rPr lang="zh-CN" altLang="en-US" sz="2400" spc="300" dirty="0">
                <a:solidFill>
                  <a:schemeClr val="bg1"/>
                </a:solidFill>
                <a:latin typeface="+mn-ea"/>
                <a:sym typeface="+mn-lt"/>
              </a:rPr>
              <a:t>新时代将全面改革进行到底</a:t>
            </a:r>
            <a:endParaRPr lang="en-US" altLang="zh-CN" sz="2400" spc="300" dirty="0">
              <a:solidFill>
                <a:schemeClr val="bg1"/>
              </a:solidFill>
              <a:latin typeface="+mn-ea"/>
              <a:cs typeface="+mn-ea"/>
              <a:sym typeface="+mn-lt"/>
            </a:endParaRPr>
          </a:p>
        </p:txBody>
      </p:sp>
      <p:sp>
        <p:nvSpPr>
          <p:cNvPr id="15" name="矩形 14"/>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605B0C7B-4D02-48A7-89A8-3B665001B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7788" y="6331328"/>
            <a:ext cx="3941052" cy="340201"/>
          </a:xfrm>
          <a:prstGeom prst="rect">
            <a:avLst/>
          </a:prstGeom>
        </p:spPr>
      </p:pic>
      <p:grpSp>
        <p:nvGrpSpPr>
          <p:cNvPr id="7" name="组合 6"/>
          <p:cNvGrpSpPr/>
          <p:nvPr/>
        </p:nvGrpSpPr>
        <p:grpSpPr>
          <a:xfrm>
            <a:off x="1963813" y="1946462"/>
            <a:ext cx="8636001" cy="940329"/>
            <a:chOff x="1963813" y="1946462"/>
            <a:chExt cx="8636001" cy="940329"/>
          </a:xfrm>
        </p:grpSpPr>
        <p:sp>
          <p:nvSpPr>
            <p:cNvPr id="2" name="圆角矩形 1"/>
            <p:cNvSpPr/>
            <p:nvPr/>
          </p:nvSpPr>
          <p:spPr>
            <a:xfrm>
              <a:off x="2174270" y="1946462"/>
              <a:ext cx="8215085" cy="9403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63813" y="2093462"/>
              <a:ext cx="8636001" cy="646331"/>
            </a:xfrm>
            <a:prstGeom prst="rect">
              <a:avLst/>
            </a:prstGeom>
          </p:spPr>
          <p:txBody>
            <a:bodyPr wrap="square">
              <a:spAutoFit/>
            </a:bodyPr>
            <a:lstStyle/>
            <a:p>
              <a:pPr algn="ctr"/>
              <a:r>
                <a:rPr lang="zh-CN" altLang="en-US" sz="3600" b="1" spc="600" dirty="0">
                  <a:solidFill>
                    <a:schemeClr val="bg1"/>
                  </a:solidFill>
                  <a:latin typeface="微软雅黑" panose="020B0503020204020204" pitchFamily="34" charset="-122"/>
                </a:rPr>
                <a:t>唯有弄潮儿能永立时代</a:t>
              </a:r>
              <a:r>
                <a:rPr lang="zh-CN" altLang="en-US" sz="3600" b="1" spc="600" dirty="0" smtClean="0">
                  <a:solidFill>
                    <a:schemeClr val="bg1"/>
                  </a:solidFill>
                  <a:latin typeface="微软雅黑" panose="020B0503020204020204" pitchFamily="34" charset="-122"/>
                </a:rPr>
                <a:t>潮头</a:t>
              </a:r>
              <a:endParaRPr lang="zh-CN" altLang="en-US" sz="3600" b="1" spc="600" dirty="0">
                <a:solidFill>
                  <a:schemeClr val="bg1"/>
                </a:solidFill>
                <a:latin typeface="微软雅黑" panose="020B0503020204020204" pitchFamily="34" charset="-122"/>
              </a:endParaRPr>
            </a:p>
          </p:txBody>
        </p:sp>
      </p:grpSp>
      <p:grpSp>
        <p:nvGrpSpPr>
          <p:cNvPr id="12" name="组合 11"/>
          <p:cNvGrpSpPr/>
          <p:nvPr/>
        </p:nvGrpSpPr>
        <p:grpSpPr>
          <a:xfrm>
            <a:off x="2612571" y="3285872"/>
            <a:ext cx="4325257" cy="646332"/>
            <a:chOff x="2612571" y="3285872"/>
            <a:chExt cx="4325257" cy="646332"/>
          </a:xfrm>
        </p:grpSpPr>
        <p:sp>
          <p:nvSpPr>
            <p:cNvPr id="9" name="圆角矩形 8"/>
            <p:cNvSpPr/>
            <p:nvPr/>
          </p:nvSpPr>
          <p:spPr>
            <a:xfrm>
              <a:off x="2612571" y="3337118"/>
              <a:ext cx="4325257" cy="595086"/>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3157369" y="3285872"/>
              <a:ext cx="3365024" cy="609398"/>
            </a:xfrm>
            <a:prstGeom prst="rect">
              <a:avLst/>
            </a:prstGeom>
          </p:spPr>
          <p:txBody>
            <a:bodyPr wrap="none">
              <a:spAutoFit/>
            </a:bodyPr>
            <a:lstStyle/>
            <a:p>
              <a:pPr marL="0" lvl="2" algn="just" fontAlgn="ctr">
                <a:lnSpc>
                  <a:spcPct val="120000"/>
                </a:lnSpc>
                <a:buClr>
                  <a:srgbClr val="FF0000"/>
                </a:buClr>
                <a:buSzPct val="70000"/>
              </a:pPr>
              <a:r>
                <a:rPr lang="zh-CN" altLang="en-US" sz="2800" b="1" spc="300" dirty="0">
                  <a:solidFill>
                    <a:srgbClr val="C00000"/>
                  </a:solidFill>
                  <a:latin typeface="微软雅黑" panose="020B0503020204020204" pitchFamily="34" charset="-122"/>
                </a:rPr>
                <a:t>善为精准发力之举</a:t>
              </a:r>
              <a:endParaRPr lang="zh-CN" altLang="zh-CN" sz="2800" b="1" spc="300" dirty="0">
                <a:solidFill>
                  <a:srgbClr val="C00000"/>
                </a:solidFill>
                <a:latin typeface="微软雅黑" panose="020B0503020204020204" pitchFamily="34" charset="-122"/>
              </a:endParaRPr>
            </a:p>
          </p:txBody>
        </p:sp>
      </p:grpSp>
      <p:grpSp>
        <p:nvGrpSpPr>
          <p:cNvPr id="8" name="组合 7"/>
          <p:cNvGrpSpPr/>
          <p:nvPr/>
        </p:nvGrpSpPr>
        <p:grpSpPr>
          <a:xfrm>
            <a:off x="1103086" y="3284704"/>
            <a:ext cx="1509485" cy="769441"/>
            <a:chOff x="1103086" y="3284704"/>
            <a:chExt cx="1509485" cy="769441"/>
          </a:xfrm>
        </p:grpSpPr>
        <p:sp>
          <p:nvSpPr>
            <p:cNvPr id="5" name="五边形 4"/>
            <p:cNvSpPr/>
            <p:nvPr/>
          </p:nvSpPr>
          <p:spPr>
            <a:xfrm>
              <a:off x="1103086" y="3337118"/>
              <a:ext cx="1509485" cy="59508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61809" y="3284704"/>
              <a:ext cx="813043" cy="769441"/>
            </a:xfrm>
            <a:prstGeom prst="rect">
              <a:avLst/>
            </a:prstGeom>
          </p:spPr>
          <p:txBody>
            <a:bodyPr wrap="none">
              <a:spAutoFit/>
            </a:bodyPr>
            <a:lstStyle/>
            <a:p>
              <a:r>
                <a:rPr lang="en-US" altLang="zh-CN" sz="4400" b="1" dirty="0" smtClean="0">
                  <a:solidFill>
                    <a:schemeClr val="bg1"/>
                  </a:solidFill>
                  <a:cs typeface="+mn-ea"/>
                  <a:sym typeface="+mn-lt"/>
                </a:rPr>
                <a:t>04</a:t>
              </a:r>
              <a:endParaRPr lang="zh-CN" altLang="en-US" sz="4400" b="1" dirty="0">
                <a:solidFill>
                  <a:schemeClr val="bg1"/>
                </a:solidFill>
                <a:cs typeface="+mn-ea"/>
                <a:sym typeface="+mn-lt"/>
              </a:endParaRPr>
            </a:p>
          </p:txBody>
        </p:sp>
      </p:grpSp>
      <p:sp>
        <p:nvSpPr>
          <p:cNvPr id="6" name="矩形 5"/>
          <p:cNvSpPr/>
          <p:nvPr/>
        </p:nvSpPr>
        <p:spPr>
          <a:xfrm>
            <a:off x="153143" y="4072531"/>
            <a:ext cx="11134185" cy="1884618"/>
          </a:xfrm>
          <a:prstGeom prst="rect">
            <a:avLst/>
          </a:prstGeom>
        </p:spPr>
        <p:txBody>
          <a:bodyPr wrap="square">
            <a:spAutoFit/>
          </a:bodyPr>
          <a:lstStyle/>
          <a:p>
            <a:pPr lvl="2" algn="just">
              <a:lnSpc>
                <a:spcPct val="150000"/>
              </a:lnSpc>
            </a:pPr>
            <a:r>
              <a:rPr lang="zh-CN" altLang="en-US" sz="2000" dirty="0">
                <a:latin typeface="微软雅黑" panose="020B0503020204020204" pitchFamily="34" charset="-122"/>
              </a:rPr>
              <a:t>根据习近平总书记在十九届中央深改领导小组第二次会议上的重要指示精神，</a:t>
            </a:r>
            <a:r>
              <a:rPr lang="en-US" altLang="zh-CN" sz="2000" dirty="0">
                <a:latin typeface="微软雅黑" panose="020B0503020204020204" pitchFamily="34" charset="-122"/>
              </a:rPr>
              <a:t>《</a:t>
            </a:r>
            <a:r>
              <a:rPr lang="zh-CN" altLang="en-US" sz="2000" dirty="0">
                <a:latin typeface="微软雅黑" panose="020B0503020204020204" pitchFamily="34" charset="-122"/>
              </a:rPr>
              <a:t>党的十九大报告重要改革举措实施规划（</a:t>
            </a:r>
            <a:r>
              <a:rPr lang="en-US" altLang="zh-CN" sz="2000" dirty="0">
                <a:latin typeface="微软雅黑" panose="020B0503020204020204" pitchFamily="34" charset="-122"/>
              </a:rPr>
              <a:t>2018</a:t>
            </a:r>
            <a:r>
              <a:rPr lang="zh-CN" altLang="en-US" sz="2000" dirty="0">
                <a:latin typeface="微软雅黑" panose="020B0503020204020204" pitchFamily="34" charset="-122"/>
              </a:rPr>
              <a:t>－</a:t>
            </a:r>
            <a:r>
              <a:rPr lang="en-US" altLang="zh-CN" sz="2000" dirty="0">
                <a:latin typeface="微软雅黑" panose="020B0503020204020204" pitchFamily="34" charset="-122"/>
              </a:rPr>
              <a:t>2022</a:t>
            </a:r>
            <a:r>
              <a:rPr lang="zh-CN" altLang="en-US" sz="2000" dirty="0">
                <a:latin typeface="微软雅黑" panose="020B0503020204020204" pitchFamily="34" charset="-122"/>
              </a:rPr>
              <a:t>年）</a:t>
            </a:r>
            <a:r>
              <a:rPr lang="en-US" altLang="zh-CN" sz="2000" dirty="0">
                <a:latin typeface="微软雅黑" panose="020B0503020204020204" pitchFamily="34" charset="-122"/>
              </a:rPr>
              <a:t>》</a:t>
            </a:r>
            <a:r>
              <a:rPr lang="zh-CN" altLang="en-US" sz="2000" dirty="0">
                <a:latin typeface="微软雅黑" panose="020B0503020204020204" pitchFamily="34" charset="-122"/>
              </a:rPr>
              <a:t>对</a:t>
            </a:r>
            <a:r>
              <a:rPr lang="en-US" altLang="zh-CN" sz="2000" dirty="0">
                <a:latin typeface="微软雅黑" panose="020B0503020204020204" pitchFamily="34" charset="-122"/>
              </a:rPr>
              <a:t>158</a:t>
            </a:r>
            <a:r>
              <a:rPr lang="zh-CN" altLang="en-US" sz="2000" dirty="0">
                <a:latin typeface="微软雅黑" panose="020B0503020204020204" pitchFamily="34" charset="-122"/>
              </a:rPr>
              <a:t>项改革举措进行梳理，列明牵头单位、改革起止时间、改革目标路径、成果形式等要素，形成了未来</a:t>
            </a:r>
            <a:r>
              <a:rPr lang="en-US" altLang="zh-CN" sz="2000" dirty="0">
                <a:latin typeface="微软雅黑" panose="020B0503020204020204" pitchFamily="34" charset="-122"/>
              </a:rPr>
              <a:t>5</a:t>
            </a:r>
            <a:r>
              <a:rPr lang="zh-CN" altLang="en-US" sz="2000" dirty="0">
                <a:latin typeface="微软雅黑" panose="020B0503020204020204" pitchFamily="34" charset="-122"/>
              </a:rPr>
              <a:t>年全面深化改革的“大施工图”，立下“确保到</a:t>
            </a:r>
            <a:r>
              <a:rPr lang="en-US" altLang="zh-CN" sz="2000" dirty="0">
                <a:latin typeface="微软雅黑" panose="020B0503020204020204" pitchFamily="34" charset="-122"/>
              </a:rPr>
              <a:t>2022</a:t>
            </a:r>
            <a:r>
              <a:rPr lang="zh-CN" altLang="en-US" sz="2000" dirty="0">
                <a:latin typeface="微软雅黑" panose="020B0503020204020204" pitchFamily="34" charset="-122"/>
              </a:rPr>
              <a:t>年全面完成党的十九大提出的目标任务”的军令状。</a:t>
            </a:r>
            <a:endParaRPr lang="en-US" altLang="zh-CN" sz="2000" dirty="0">
              <a:latin typeface="微软雅黑" panose="020B0503020204020204" pitchFamily="34" charset="-122"/>
            </a:endParaRPr>
          </a:p>
        </p:txBody>
      </p:sp>
    </p:spTree>
    <p:extLst>
      <p:ext uri="{BB962C8B-B14F-4D97-AF65-F5344CB8AC3E}">
        <p14:creationId xmlns:p14="http://schemas.microsoft.com/office/powerpoint/2010/main" val="2820936739"/>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6" name="矩形 25"/>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7" name="图片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3381375"/>
          </a:xfrm>
          <a:prstGeom prst="rect">
            <a:avLst/>
          </a:prstGeom>
        </p:spPr>
      </p:pic>
      <p:pic>
        <p:nvPicPr>
          <p:cNvPr id="29" name="Picture 7" descr="未标题-16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99" y="4431280"/>
            <a:ext cx="1673226" cy="245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未标题-10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4867" y="171088"/>
            <a:ext cx="2931567" cy="20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未标题-10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4867" y="171088"/>
            <a:ext cx="2931567" cy="20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PA_党"/>
          <p:cNvSpPr txBox="1"/>
          <p:nvPr>
            <p:custDataLst>
              <p:tags r:id="rId1"/>
            </p:custDataLst>
          </p:nvPr>
        </p:nvSpPr>
        <p:spPr>
          <a:xfrm>
            <a:off x="1725624" y="3621467"/>
            <a:ext cx="9372253" cy="1200329"/>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7200" b="1" spc="600" dirty="0" smtClean="0">
                <a:gradFill flip="none" rotWithShape="1">
                  <a:gsLst>
                    <a:gs pos="0">
                      <a:srgbClr val="C00000"/>
                    </a:gs>
                    <a:gs pos="100000">
                      <a:srgbClr val="FF0000"/>
                    </a:gs>
                  </a:gsLst>
                  <a:lin ang="16200000" scaled="1"/>
                  <a:tileRect/>
                </a:gradFill>
                <a:cs typeface="+mn-ea"/>
                <a:sym typeface="+mn-lt"/>
              </a:rPr>
              <a:t>学习完毕 感谢聆听</a:t>
            </a:r>
            <a:endParaRPr lang="zh-CN" altLang="en-US" sz="7200" b="1" spc="600" dirty="0">
              <a:gradFill flip="none" rotWithShape="1">
                <a:gsLst>
                  <a:gs pos="0">
                    <a:srgbClr val="C00000"/>
                  </a:gs>
                  <a:gs pos="100000">
                    <a:srgbClr val="FF0000"/>
                  </a:gs>
                </a:gsLst>
                <a:lin ang="16200000" scaled="1"/>
                <a:tileRect/>
              </a:gradFill>
              <a:cs typeface="+mn-ea"/>
              <a:sym typeface="+mn-lt"/>
            </a:endParaRPr>
          </a:p>
        </p:txBody>
      </p:sp>
      <p:sp>
        <p:nvSpPr>
          <p:cNvPr id="17" name="PA_党"/>
          <p:cNvSpPr txBox="1"/>
          <p:nvPr>
            <p:custDataLst>
              <p:tags r:id="rId2"/>
            </p:custDataLst>
          </p:nvPr>
        </p:nvSpPr>
        <p:spPr>
          <a:xfrm>
            <a:off x="2881044" y="5516304"/>
            <a:ext cx="6631379" cy="400110"/>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algn="ctr">
              <a:defRPr b="1" spc="600">
                <a:gradFill flip="none" rotWithShape="1">
                  <a:gsLst>
                    <a:gs pos="0">
                      <a:srgbClr val="C00000"/>
                    </a:gs>
                    <a:gs pos="100000">
                      <a:srgbClr val="FF0000"/>
                    </a:gs>
                  </a:gsLst>
                  <a:lin ang="16200000" scaled="1"/>
                  <a:tileRect/>
                </a:gradFill>
                <a:cs typeface="+mn-ea"/>
              </a:defRPr>
            </a:lvl1pPr>
          </a:lstStyle>
          <a:p>
            <a:r>
              <a:rPr lang="zh-CN" altLang="en-US" sz="2000" dirty="0">
                <a:sym typeface="+mn-lt"/>
              </a:rPr>
              <a:t>壮阔东方潮 </a:t>
            </a:r>
            <a:r>
              <a:rPr lang="zh-CN" altLang="en-US" sz="2000" dirty="0" smtClean="0">
                <a:sym typeface="+mn-lt"/>
              </a:rPr>
              <a:t> 奋进</a:t>
            </a:r>
            <a:r>
              <a:rPr lang="zh-CN" altLang="en-US" sz="2000" dirty="0">
                <a:sym typeface="+mn-lt"/>
              </a:rPr>
              <a:t>新时代</a:t>
            </a:r>
          </a:p>
        </p:txBody>
      </p:sp>
      <p:cxnSp>
        <p:nvCxnSpPr>
          <p:cNvPr id="21" name="直接连接符 20">
            <a:extLst>
              <a:ext uri="{FF2B5EF4-FFF2-40B4-BE49-F238E27FC236}">
                <a16:creationId xmlns:a16="http://schemas.microsoft.com/office/drawing/2014/main" xmlns="" id="{86316BF2-5DE6-440C-99A5-846846774C29}"/>
              </a:ext>
            </a:extLst>
          </p:cNvPr>
          <p:cNvCxnSpPr>
            <a:cxnSpLocks/>
          </p:cNvCxnSpPr>
          <p:nvPr/>
        </p:nvCxnSpPr>
        <p:spPr>
          <a:xfrm flipH="1">
            <a:off x="8056907" y="5747136"/>
            <a:ext cx="660736" cy="0"/>
          </a:xfrm>
          <a:prstGeom prst="line">
            <a:avLst/>
          </a:prstGeom>
          <a:ln w="28575" cap="rnd">
            <a:solidFill>
              <a:srgbClr val="C00000"/>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86316BF2-5DE6-440C-99A5-846846774C29}"/>
              </a:ext>
            </a:extLst>
          </p:cNvPr>
          <p:cNvCxnSpPr>
            <a:cxnSpLocks/>
          </p:cNvCxnSpPr>
          <p:nvPr/>
        </p:nvCxnSpPr>
        <p:spPr>
          <a:xfrm>
            <a:off x="3615993" y="5747136"/>
            <a:ext cx="654359" cy="0"/>
          </a:xfrm>
          <a:prstGeom prst="line">
            <a:avLst/>
          </a:prstGeom>
          <a:ln w="28575" cap="rnd">
            <a:solidFill>
              <a:srgbClr val="C00000"/>
            </a:solidFill>
            <a:round/>
          </a:ln>
        </p:spPr>
        <p:style>
          <a:lnRef idx="1">
            <a:schemeClr val="accent1"/>
          </a:lnRef>
          <a:fillRef idx="0">
            <a:schemeClr val="accent1"/>
          </a:fillRef>
          <a:effectRef idx="0">
            <a:schemeClr val="accent1"/>
          </a:effectRef>
          <a:fontRef idx="minor">
            <a:schemeClr val="tx1"/>
          </a:fontRef>
        </p:style>
      </p:cxnSp>
      <p:sp>
        <p:nvSpPr>
          <p:cNvPr id="23" name="五角星 22"/>
          <p:cNvSpPr/>
          <p:nvPr/>
        </p:nvSpPr>
        <p:spPr>
          <a:xfrm>
            <a:off x="6027430" y="5566472"/>
            <a:ext cx="272399" cy="272399"/>
          </a:xfrm>
          <a:prstGeom prst="star5">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_五角星 15">
            <a:extLst>
              <a:ext uri="{FF2B5EF4-FFF2-40B4-BE49-F238E27FC236}">
                <a16:creationId xmlns:a16="http://schemas.microsoft.com/office/drawing/2014/main" xmlns="" id="{1A187C0D-F09F-49FB-B686-F3A7C51E0A61}"/>
              </a:ext>
            </a:extLst>
          </p:cNvPr>
          <p:cNvSpPr/>
          <p:nvPr>
            <p:custDataLst>
              <p:tags r:id="rId3"/>
            </p:custDataLst>
          </p:nvPr>
        </p:nvSpPr>
        <p:spPr>
          <a:xfrm rot="21146867">
            <a:off x="-1677120" y="8212701"/>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PA_五角星 16">
            <a:extLst>
              <a:ext uri="{FF2B5EF4-FFF2-40B4-BE49-F238E27FC236}">
                <a16:creationId xmlns:a16="http://schemas.microsoft.com/office/drawing/2014/main" xmlns="" id="{83A8AFFB-4041-403E-A6C4-DF44A239D2D0}"/>
              </a:ext>
            </a:extLst>
          </p:cNvPr>
          <p:cNvSpPr/>
          <p:nvPr>
            <p:custDataLst>
              <p:tags r:id="rId4"/>
            </p:custDataLst>
          </p:nvPr>
        </p:nvSpPr>
        <p:spPr>
          <a:xfrm rot="21146867">
            <a:off x="-684581" y="7448943"/>
            <a:ext cx="644992" cy="644992"/>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PA_五角星 17">
            <a:extLst>
              <a:ext uri="{FF2B5EF4-FFF2-40B4-BE49-F238E27FC236}">
                <a16:creationId xmlns:a16="http://schemas.microsoft.com/office/drawing/2014/main" xmlns="" id="{272D90AE-75B1-4998-8972-B45FFC14E446}"/>
              </a:ext>
            </a:extLst>
          </p:cNvPr>
          <p:cNvSpPr/>
          <p:nvPr>
            <p:custDataLst>
              <p:tags r:id="rId5"/>
            </p:custDataLst>
          </p:nvPr>
        </p:nvSpPr>
        <p:spPr>
          <a:xfrm rot="21146867">
            <a:off x="-1737287" y="7086568"/>
            <a:ext cx="644992" cy="644992"/>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PA_五角星 18">
            <a:extLst>
              <a:ext uri="{FF2B5EF4-FFF2-40B4-BE49-F238E27FC236}">
                <a16:creationId xmlns:a16="http://schemas.microsoft.com/office/drawing/2014/main" xmlns="" id="{C9696DE7-EC28-4179-B38B-CDDB0B765A83}"/>
              </a:ext>
            </a:extLst>
          </p:cNvPr>
          <p:cNvSpPr/>
          <p:nvPr>
            <p:custDataLst>
              <p:tags r:id="rId6"/>
            </p:custDataLst>
          </p:nvPr>
        </p:nvSpPr>
        <p:spPr>
          <a:xfrm rot="21146867">
            <a:off x="-3713923" y="8020677"/>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PA_五角星 19">
            <a:extLst>
              <a:ext uri="{FF2B5EF4-FFF2-40B4-BE49-F238E27FC236}">
                <a16:creationId xmlns:a16="http://schemas.microsoft.com/office/drawing/2014/main" xmlns="" id="{DE1BE3FA-BC86-41B0-811D-E93499AEEC2D}"/>
              </a:ext>
            </a:extLst>
          </p:cNvPr>
          <p:cNvSpPr/>
          <p:nvPr>
            <p:custDataLst>
              <p:tags r:id="rId7"/>
            </p:custDataLst>
          </p:nvPr>
        </p:nvSpPr>
        <p:spPr>
          <a:xfrm rot="21146867">
            <a:off x="-2313818" y="7553027"/>
            <a:ext cx="637387" cy="63738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PA_五角星 14">
            <a:extLst>
              <a:ext uri="{FF2B5EF4-FFF2-40B4-BE49-F238E27FC236}">
                <a16:creationId xmlns:a16="http://schemas.microsoft.com/office/drawing/2014/main" xmlns="" id="{78EC8583-FA55-4EA9-937A-411793736F8E}"/>
              </a:ext>
            </a:extLst>
          </p:cNvPr>
          <p:cNvSpPr/>
          <p:nvPr>
            <p:custDataLst>
              <p:tags r:id="rId8"/>
            </p:custDataLst>
          </p:nvPr>
        </p:nvSpPr>
        <p:spPr>
          <a:xfrm rot="21146867">
            <a:off x="-4943456" y="5732424"/>
            <a:ext cx="3114957" cy="311495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PA_五角星 20">
            <a:extLst>
              <a:ext uri="{FF2B5EF4-FFF2-40B4-BE49-F238E27FC236}">
                <a16:creationId xmlns:a16="http://schemas.microsoft.com/office/drawing/2014/main" xmlns="" id="{A2D1A5E1-1938-4183-8D85-D5F9AAB06306}"/>
              </a:ext>
            </a:extLst>
          </p:cNvPr>
          <p:cNvSpPr/>
          <p:nvPr>
            <p:custDataLst>
              <p:tags r:id="rId9"/>
            </p:custDataLst>
          </p:nvPr>
        </p:nvSpPr>
        <p:spPr>
          <a:xfrm rot="21146867">
            <a:off x="-2780292" y="5956426"/>
            <a:ext cx="3114957" cy="311495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8" name="组合 37"/>
          <p:cNvGrpSpPr/>
          <p:nvPr/>
        </p:nvGrpSpPr>
        <p:grpSpPr>
          <a:xfrm>
            <a:off x="3298025" y="4986748"/>
            <a:ext cx="5731207" cy="389150"/>
            <a:chOff x="5329498" y="4385346"/>
            <a:chExt cx="5731207" cy="389150"/>
          </a:xfrm>
        </p:grpSpPr>
        <p:sp>
          <p:nvSpPr>
            <p:cNvPr id="39" name="圆角矩形 38"/>
            <p:cNvSpPr/>
            <p:nvPr/>
          </p:nvSpPr>
          <p:spPr>
            <a:xfrm>
              <a:off x="5329498" y="4385346"/>
              <a:ext cx="5731207" cy="389150"/>
            </a:xfrm>
            <a:prstGeom prst="roundRect">
              <a:avLst/>
            </a:prstGeom>
            <a:gradFill>
              <a:gsLst>
                <a:gs pos="100000">
                  <a:srgbClr val="FF0000"/>
                </a:gs>
                <a:gs pos="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PA_党"/>
            <p:cNvSpPr txBox="1"/>
            <p:nvPr>
              <p:custDataLst>
                <p:tags r:id="rId10"/>
              </p:custDataLst>
            </p:nvPr>
          </p:nvSpPr>
          <p:spPr>
            <a:xfrm>
              <a:off x="5632368" y="4419444"/>
              <a:ext cx="5397867" cy="307777"/>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1400" b="1" spc="300" dirty="0" smtClean="0">
                  <a:solidFill>
                    <a:schemeClr val="bg1"/>
                  </a:solidFill>
                  <a:latin typeface="+mn-ea"/>
                  <a:cs typeface="+mn-ea"/>
                  <a:sym typeface="+mn-lt"/>
                </a:rPr>
                <a:t>改革开放</a:t>
              </a:r>
              <a:r>
                <a:rPr lang="en-US" altLang="zh-CN" sz="1400" b="1" spc="300" dirty="0" smtClean="0">
                  <a:solidFill>
                    <a:schemeClr val="bg1"/>
                  </a:solidFill>
                  <a:latin typeface="+mn-ea"/>
                  <a:cs typeface="+mn-ea"/>
                  <a:sym typeface="+mn-lt"/>
                </a:rPr>
                <a:t>40</a:t>
              </a:r>
              <a:r>
                <a:rPr lang="zh-CN" altLang="en-US" sz="1400" b="1" spc="300" dirty="0" smtClean="0">
                  <a:solidFill>
                    <a:schemeClr val="bg1"/>
                  </a:solidFill>
                  <a:latin typeface="+mn-ea"/>
                  <a:cs typeface="+mn-ea"/>
                  <a:sym typeface="+mn-lt"/>
                </a:rPr>
                <a:t>周年大会习近平</a:t>
              </a:r>
              <a:r>
                <a:rPr lang="zh-CN" altLang="en-US" sz="1400" b="1" spc="300" dirty="0">
                  <a:solidFill>
                    <a:schemeClr val="bg1"/>
                  </a:solidFill>
                  <a:latin typeface="+mn-ea"/>
                  <a:cs typeface="+mn-ea"/>
                  <a:sym typeface="+mn-lt"/>
                </a:rPr>
                <a:t>总书记报告内容精解解读</a:t>
              </a:r>
              <a:endParaRPr lang="en-US" altLang="zh-CN" sz="1400" b="1" spc="300" dirty="0">
                <a:solidFill>
                  <a:schemeClr val="bg1"/>
                </a:solidFill>
                <a:latin typeface="+mn-ea"/>
                <a:cs typeface="+mn-ea"/>
                <a:sym typeface="+mn-lt"/>
              </a:endParaRPr>
            </a:p>
          </p:txBody>
        </p:sp>
      </p:grpSp>
    </p:spTree>
    <p:extLst>
      <p:ext uri="{BB962C8B-B14F-4D97-AF65-F5344CB8AC3E}">
        <p14:creationId xmlns:p14="http://schemas.microsoft.com/office/powerpoint/2010/main" val="14608689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22" presetClass="entr" presetSubtype="4"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par>
                          <p:cTn id="13" fill="hold">
                            <p:stCondLst>
                              <p:cond delay="1000"/>
                            </p:stCondLst>
                            <p:childTnLst>
                              <p:par>
                                <p:cTn id="14" presetID="23" presetClass="entr" presetSubtype="32"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strVal val="4*#ppt_w"/>
                                          </p:val>
                                        </p:tav>
                                        <p:tav tm="100000">
                                          <p:val>
                                            <p:strVal val="#ppt_w"/>
                                          </p:val>
                                        </p:tav>
                                      </p:tavLst>
                                    </p:anim>
                                    <p:anim calcmode="lin" valueType="num">
                                      <p:cBhvr>
                                        <p:cTn id="17" dur="500" fill="hold"/>
                                        <p:tgtEl>
                                          <p:spTgt spid="34"/>
                                        </p:tgtEl>
                                        <p:attrNameLst>
                                          <p:attrName>ppt_h</p:attrName>
                                        </p:attrNameLst>
                                      </p:cBhvr>
                                      <p:tavLst>
                                        <p:tav tm="0">
                                          <p:val>
                                            <p:strVal val="4*#ppt_h"/>
                                          </p:val>
                                        </p:tav>
                                        <p:tav tm="100000">
                                          <p:val>
                                            <p:strVal val="#ppt_h"/>
                                          </p:val>
                                        </p:tav>
                                      </p:tavLst>
                                    </p:anim>
                                  </p:childTnLst>
                                </p:cTn>
                              </p:par>
                              <p:par>
                                <p:cTn id="18" presetID="1" presetClass="entr" presetSubtype="0" fill="hold" nodeType="withEffect">
                                  <p:stCondLst>
                                    <p:cond delay="300"/>
                                  </p:stCondLst>
                                  <p:childTnLst>
                                    <p:set>
                                      <p:cBhvr>
                                        <p:cTn id="19" dur="1" fill="hold">
                                          <p:stCondLst>
                                            <p:cond delay="0"/>
                                          </p:stCondLst>
                                        </p:cTn>
                                        <p:tgtEl>
                                          <p:spTgt spid="30"/>
                                        </p:tgtEl>
                                        <p:attrNameLst>
                                          <p:attrName>style.visibility</p:attrName>
                                        </p:attrNameLst>
                                      </p:cBhvr>
                                      <p:to>
                                        <p:strVal val="visible"/>
                                      </p:to>
                                    </p:set>
                                  </p:childTnLst>
                                </p:cTn>
                              </p:par>
                              <p:par>
                                <p:cTn id="20" presetID="6" presetClass="emph" presetSubtype="0" fill="hold" nodeType="withEffect">
                                  <p:stCondLst>
                                    <p:cond delay="600"/>
                                  </p:stCondLst>
                                  <p:childTnLst>
                                    <p:animScale>
                                      <p:cBhvr>
                                        <p:cTn id="21" dur="1000" fill="hold"/>
                                        <p:tgtEl>
                                          <p:spTgt spid="30"/>
                                        </p:tgtEl>
                                      </p:cBhvr>
                                      <p:by x="150000" y="150000"/>
                                    </p:animScale>
                                  </p:childTnLst>
                                </p:cTn>
                              </p:par>
                              <p:par>
                                <p:cTn id="22" presetID="10" presetClass="exit" presetSubtype="0" fill="hold" nodeType="withEffect">
                                  <p:stCondLst>
                                    <p:cond delay="600"/>
                                  </p:stCondLst>
                                  <p:childTnLst>
                                    <p:animEffect transition="out" filter="fade">
                                      <p:cBhvr>
                                        <p:cTn id="23" dur="1000"/>
                                        <p:tgtEl>
                                          <p:spTgt spid="30"/>
                                        </p:tgtEl>
                                      </p:cBhvr>
                                    </p:animEffect>
                                    <p:set>
                                      <p:cBhvr>
                                        <p:cTn id="24" dur="1" fill="hold">
                                          <p:stCondLst>
                                            <p:cond delay="999"/>
                                          </p:stCondLst>
                                        </p:cTn>
                                        <p:tgtEl>
                                          <p:spTgt spid="30"/>
                                        </p:tgtEl>
                                        <p:attrNameLst>
                                          <p:attrName>style.visibility</p:attrName>
                                        </p:attrNameLst>
                                      </p:cBhvr>
                                      <p:to>
                                        <p:strVal val="hidden"/>
                                      </p:to>
                                    </p:set>
                                  </p:childTnLst>
                                </p:cTn>
                              </p:par>
                            </p:childTnLst>
                          </p:cTn>
                        </p:par>
                        <p:par>
                          <p:cTn id="25" fill="hold">
                            <p:stCondLst>
                              <p:cond delay="2600"/>
                            </p:stCondLst>
                            <p:childTnLst>
                              <p:par>
                                <p:cTn id="26" presetID="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0-#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47" presetClass="entr" presetSubtype="0" fill="hold" grpId="0" nodeType="withEffect">
                                  <p:stCondLst>
                                    <p:cond delay="0"/>
                                  </p:stCondLst>
                                  <p:iterate type="lt">
                                    <p:tmPct val="8333"/>
                                  </p:iterate>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childTnLst>
                          </p:cTn>
                        </p:par>
                        <p:par>
                          <p:cTn id="35" fill="hold">
                            <p:stCondLst>
                              <p:cond delay="4183"/>
                            </p:stCondLst>
                            <p:childTnLst>
                              <p:par>
                                <p:cTn id="36" presetID="14" presetClass="entr" presetSubtype="1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childTnLst>
                          </p:cTn>
                        </p:par>
                        <p:par>
                          <p:cTn id="39" fill="hold">
                            <p:stCondLst>
                              <p:cond delay="4683"/>
                            </p:stCondLst>
                            <p:childTnLst>
                              <p:par>
                                <p:cTn id="40" presetID="16" presetClass="entr" presetSubtype="37"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outVertical)">
                                      <p:cBhvr>
                                        <p:cTn id="42" dur="500"/>
                                        <p:tgtEl>
                                          <p:spTgt spid="17"/>
                                        </p:tgtEl>
                                      </p:cBhvr>
                                    </p:animEffect>
                                  </p:childTnLst>
                                </p:cTn>
                              </p:par>
                              <p:par>
                                <p:cTn id="43" presetID="22" presetClass="entr" presetSubtype="8" fill="hold" nodeType="withEffect">
                                  <p:stCondLst>
                                    <p:cond delay="283"/>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par>
                                <p:cTn id="46" presetID="22" presetClass="entr" presetSubtype="2" fill="hold" nodeType="withEffect">
                                  <p:stCondLst>
                                    <p:cond delay="383"/>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par>
                                <p:cTn id="49" presetID="6" presetClass="entr" presetSubtype="16" fill="hold" grpId="0" nodeType="withEffect">
                                  <p:stCondLst>
                                    <p:cond delay="300"/>
                                  </p:stCondLst>
                                  <p:childTnLst>
                                    <p:set>
                                      <p:cBhvr>
                                        <p:cTn id="50" dur="1" fill="hold">
                                          <p:stCondLst>
                                            <p:cond delay="0"/>
                                          </p:stCondLst>
                                        </p:cTn>
                                        <p:tgtEl>
                                          <p:spTgt spid="23"/>
                                        </p:tgtEl>
                                        <p:attrNameLst>
                                          <p:attrName>style.visibility</p:attrName>
                                        </p:attrNameLst>
                                      </p:cBhvr>
                                      <p:to>
                                        <p:strVal val="visible"/>
                                      </p:to>
                                    </p:set>
                                    <p:animEffect transition="in" filter="circle(in)">
                                      <p:cBhvr>
                                        <p:cTn id="51" dur="1000"/>
                                        <p:tgtEl>
                                          <p:spTgt spid="23"/>
                                        </p:tgtEl>
                                      </p:cBhvr>
                                    </p:animEffect>
                                  </p:childTnLst>
                                </p:cTn>
                              </p:par>
                              <p:par>
                                <p:cTn id="52" presetID="0" presetClass="path" presetSubtype="0" accel="50000" decel="50000" fill="hold" grpId="0" nodeType="withEffect">
                                  <p:stCondLst>
                                    <p:cond delay="1750"/>
                                  </p:stCondLst>
                                  <p:childTnLst>
                                    <p:animMotion origin="layout" path="M 1.11111E-6 -0.00056 C 0.56389 -0.13611 1.57708 -0.82556 1.18611 -1.34028 C 0.79549 -1.85667 0.10694 -1.30472 0.79444 -0.48278 " pathEditMode="relative" rAng="0" ptsTypes="sss">
                                      <p:cBhvr>
                                        <p:cTn id="53" dur="5000" fill="hold"/>
                                        <p:tgtEl>
                                          <p:spTgt spid="36"/>
                                        </p:tgtEl>
                                        <p:attrNameLst>
                                          <p:attrName>ppt_x</p:attrName>
                                          <p:attrName>ppt_y</p:attrName>
                                        </p:attrNameLst>
                                      </p:cBhvr>
                                      <p:rCtr x="78854" y="-92806"/>
                                    </p:animMotion>
                                  </p:childTnLst>
                                </p:cTn>
                              </p:par>
                              <p:par>
                                <p:cTn id="54" presetID="8" presetClass="emph" presetSubtype="0" repeatCount="2000" fill="hold" grpId="1" nodeType="withEffect">
                                  <p:stCondLst>
                                    <p:cond delay="1250"/>
                                  </p:stCondLst>
                                  <p:childTnLst>
                                    <p:animRot by="21600000">
                                      <p:cBhvr>
                                        <p:cTn id="55" dur="1750" fill="hold"/>
                                        <p:tgtEl>
                                          <p:spTgt spid="36"/>
                                        </p:tgtEl>
                                        <p:attrNameLst>
                                          <p:attrName>r</p:attrName>
                                        </p:attrNameLst>
                                      </p:cBhvr>
                                    </p:animRot>
                                  </p:childTnLst>
                                </p:cTn>
                              </p:par>
                              <p:par>
                                <p:cTn id="56" presetID="6" presetClass="emph" presetSubtype="0" decel="32000" fill="hold" grpId="2" nodeType="withEffect">
                                  <p:stCondLst>
                                    <p:cond delay="4500"/>
                                  </p:stCondLst>
                                  <p:childTnLst>
                                    <p:animScale>
                                      <p:cBhvr>
                                        <p:cTn id="57" dur="1500" fill="hold"/>
                                        <p:tgtEl>
                                          <p:spTgt spid="36"/>
                                        </p:tgtEl>
                                      </p:cBhvr>
                                      <p:by x="750000" y="750000"/>
                                    </p:animScale>
                                  </p:childTnLst>
                                </p:cTn>
                              </p:par>
                              <p:par>
                                <p:cTn id="58" presetID="10" presetClass="exit" presetSubtype="0" fill="hold" grpId="3" nodeType="withEffect">
                                  <p:stCondLst>
                                    <p:cond delay="5000"/>
                                  </p:stCondLst>
                                  <p:childTnLst>
                                    <p:animEffect transition="out" filter="fade">
                                      <p:cBhvr>
                                        <p:cTn id="59" dur="1000"/>
                                        <p:tgtEl>
                                          <p:spTgt spid="36"/>
                                        </p:tgtEl>
                                      </p:cBhvr>
                                    </p:animEffect>
                                    <p:set>
                                      <p:cBhvr>
                                        <p:cTn id="60" dur="1" fill="hold">
                                          <p:stCondLst>
                                            <p:cond delay="999"/>
                                          </p:stCondLst>
                                        </p:cTn>
                                        <p:tgtEl>
                                          <p:spTgt spid="36"/>
                                        </p:tgtEl>
                                        <p:attrNameLst>
                                          <p:attrName>style.visibility</p:attrName>
                                        </p:attrNameLst>
                                      </p:cBhvr>
                                      <p:to>
                                        <p:strVal val="hidden"/>
                                      </p:to>
                                    </p:set>
                                  </p:childTnLst>
                                </p:cTn>
                              </p:par>
                              <p:par>
                                <p:cTn id="61" presetID="0" presetClass="path" presetSubtype="0" accel="50000" decel="50000" fill="hold" grpId="0" nodeType="withEffect">
                                  <p:stCondLst>
                                    <p:cond delay="250"/>
                                  </p:stCondLst>
                                  <p:childTnLst>
                                    <p:animMotion origin="layout" path="M -2.77778E-6 4.44444E-6 C 0.19688 -0.005 1.09705 -0.51639 1.13316 -1.40306 " pathEditMode="relative" rAng="0" ptsTypes="ss">
                                      <p:cBhvr>
                                        <p:cTn id="62" dur="2000" fill="hold"/>
                                        <p:tgtEl>
                                          <p:spTgt spid="24"/>
                                        </p:tgtEl>
                                        <p:attrNameLst>
                                          <p:attrName>ppt_x</p:attrName>
                                          <p:attrName>ppt_y</p:attrName>
                                        </p:attrNameLst>
                                      </p:cBhvr>
                                      <p:rCtr x="56649" y="-70167"/>
                                    </p:animMotion>
                                  </p:childTnLst>
                                </p:cTn>
                              </p:par>
                              <p:par>
                                <p:cTn id="63" presetID="8" presetClass="emph" presetSubtype="0" fill="hold" grpId="1" nodeType="withEffect">
                                  <p:stCondLst>
                                    <p:cond delay="250"/>
                                  </p:stCondLst>
                                  <p:childTnLst>
                                    <p:animRot by="21600000">
                                      <p:cBhvr>
                                        <p:cTn id="64" dur="3500" fill="hold"/>
                                        <p:tgtEl>
                                          <p:spTgt spid="24"/>
                                        </p:tgtEl>
                                        <p:attrNameLst>
                                          <p:attrName>r</p:attrName>
                                        </p:attrNameLst>
                                      </p:cBhvr>
                                    </p:animRot>
                                  </p:childTnLst>
                                </p:cTn>
                              </p:par>
                              <p:par>
                                <p:cTn id="65" presetID="0" presetClass="path" presetSubtype="0" accel="50000" decel="50000" fill="hold" grpId="0" nodeType="withEffect">
                                  <p:stCondLst>
                                    <p:cond delay="500"/>
                                  </p:stCondLst>
                                  <p:childTnLst>
                                    <p:animMotion origin="layout" path="M -0.00069 0.02278 C 0.20469 0.01833 1.06146 -0.455 1.09896 -1.26833 " pathEditMode="relative" rAng="0" ptsTypes="ss">
                                      <p:cBhvr>
                                        <p:cTn id="66" dur="2000" fill="hold"/>
                                        <p:tgtEl>
                                          <p:spTgt spid="25"/>
                                        </p:tgtEl>
                                        <p:attrNameLst>
                                          <p:attrName>ppt_x</p:attrName>
                                          <p:attrName>ppt_y</p:attrName>
                                        </p:attrNameLst>
                                      </p:cBhvr>
                                      <p:rCtr x="54983" y="-64556"/>
                                    </p:animMotion>
                                  </p:childTnLst>
                                </p:cTn>
                              </p:par>
                              <p:par>
                                <p:cTn id="67" presetID="8" presetClass="emph" presetSubtype="0" fill="hold" grpId="1" nodeType="withEffect">
                                  <p:stCondLst>
                                    <p:cond delay="500"/>
                                  </p:stCondLst>
                                  <p:childTnLst>
                                    <p:animRot by="21600000">
                                      <p:cBhvr>
                                        <p:cTn id="68" dur="4500" fill="hold"/>
                                        <p:tgtEl>
                                          <p:spTgt spid="25"/>
                                        </p:tgtEl>
                                        <p:attrNameLst>
                                          <p:attrName>r</p:attrName>
                                        </p:attrNameLst>
                                      </p:cBhvr>
                                    </p:animRot>
                                  </p:childTnLst>
                                </p:cTn>
                              </p:par>
                              <p:par>
                                <p:cTn id="69" presetID="0" presetClass="path" presetSubtype="0" accel="50000" decel="50000" fill="hold" grpId="0" nodeType="withEffect">
                                  <p:stCondLst>
                                    <p:cond delay="750"/>
                                  </p:stCondLst>
                                  <p:childTnLst>
                                    <p:animMotion origin="layout" path="M -3.33333E-6 2.22222E-6 C 0.20834 -0.005 1.16129 -0.51584 1.19948 -1.40195 " pathEditMode="relative" rAng="0" ptsTypes="ss">
                                      <p:cBhvr>
                                        <p:cTn id="70" dur="2000" fill="hold"/>
                                        <p:tgtEl>
                                          <p:spTgt spid="28"/>
                                        </p:tgtEl>
                                        <p:attrNameLst>
                                          <p:attrName>ppt_x</p:attrName>
                                          <p:attrName>ppt_y</p:attrName>
                                        </p:attrNameLst>
                                      </p:cBhvr>
                                      <p:rCtr x="59965" y="-70111"/>
                                    </p:animMotion>
                                  </p:childTnLst>
                                </p:cTn>
                              </p:par>
                              <p:par>
                                <p:cTn id="71" presetID="8" presetClass="emph" presetSubtype="0" fill="hold" grpId="1" nodeType="withEffect">
                                  <p:stCondLst>
                                    <p:cond delay="750"/>
                                  </p:stCondLst>
                                  <p:childTnLst>
                                    <p:animRot by="21600000">
                                      <p:cBhvr>
                                        <p:cTn id="72" dur="3500" fill="hold"/>
                                        <p:tgtEl>
                                          <p:spTgt spid="28"/>
                                        </p:tgtEl>
                                        <p:attrNameLst>
                                          <p:attrName>r</p:attrName>
                                        </p:attrNameLst>
                                      </p:cBhvr>
                                    </p:animRot>
                                  </p:childTnLst>
                                </p:cTn>
                              </p:par>
                              <p:par>
                                <p:cTn id="73" presetID="0" presetClass="path" presetSubtype="0" accel="50000" decel="50000" fill="hold" grpId="0" nodeType="withEffect">
                                  <p:stCondLst>
                                    <p:cond delay="1000"/>
                                  </p:stCondLst>
                                  <p:childTnLst>
                                    <p:animMotion origin="layout" path="M -3.88889E-6 -0.00028 C 0.19688 -0.005 1.17952 -0.51222 1.21563 -1.39889 " pathEditMode="relative" rAng="0" ptsTypes="ss">
                                      <p:cBhvr>
                                        <p:cTn id="74" dur="2000" fill="hold"/>
                                        <p:tgtEl>
                                          <p:spTgt spid="33"/>
                                        </p:tgtEl>
                                        <p:attrNameLst>
                                          <p:attrName>ppt_x</p:attrName>
                                          <p:attrName>ppt_y</p:attrName>
                                        </p:attrNameLst>
                                      </p:cBhvr>
                                      <p:rCtr x="60781" y="-69917"/>
                                    </p:animMotion>
                                  </p:childTnLst>
                                </p:cTn>
                              </p:par>
                              <p:par>
                                <p:cTn id="75" presetID="8" presetClass="emph" presetSubtype="0" fill="hold" grpId="1" nodeType="withEffect">
                                  <p:stCondLst>
                                    <p:cond delay="1000"/>
                                  </p:stCondLst>
                                  <p:childTnLst>
                                    <p:animRot by="21600000">
                                      <p:cBhvr>
                                        <p:cTn id="76" dur="4500" fill="hold"/>
                                        <p:tgtEl>
                                          <p:spTgt spid="33"/>
                                        </p:tgtEl>
                                        <p:attrNameLst>
                                          <p:attrName>r</p:attrName>
                                        </p:attrNameLst>
                                      </p:cBhvr>
                                    </p:animRot>
                                  </p:childTnLst>
                                </p:cTn>
                              </p:par>
                              <p:par>
                                <p:cTn id="77" presetID="0" presetClass="path" presetSubtype="0" accel="50000" decel="50000" fill="hold" grpId="0" nodeType="withEffect">
                                  <p:stCondLst>
                                    <p:cond delay="2000"/>
                                  </p:stCondLst>
                                  <p:childTnLst>
                                    <p:animMotion origin="layout" path="M 1.66667E-6 4.44444E-6 C 0.19687 -0.005 1.12743 -0.44139 1.16354 -1.32806 " pathEditMode="relative" rAng="0" ptsTypes="ss">
                                      <p:cBhvr>
                                        <p:cTn id="78" dur="2000" fill="hold"/>
                                        <p:tgtEl>
                                          <p:spTgt spid="35"/>
                                        </p:tgtEl>
                                        <p:attrNameLst>
                                          <p:attrName>ppt_x</p:attrName>
                                          <p:attrName>ppt_y</p:attrName>
                                        </p:attrNameLst>
                                      </p:cBhvr>
                                      <p:rCtr x="58177" y="-66417"/>
                                    </p:animMotion>
                                  </p:childTnLst>
                                </p:cTn>
                              </p:par>
                              <p:par>
                                <p:cTn id="79" presetID="8" presetClass="emph" presetSubtype="0" fill="hold" grpId="1" nodeType="withEffect">
                                  <p:stCondLst>
                                    <p:cond delay="1250"/>
                                  </p:stCondLst>
                                  <p:childTnLst>
                                    <p:animRot by="21600000">
                                      <p:cBhvr>
                                        <p:cTn id="80" dur="4500" fill="hold"/>
                                        <p:tgtEl>
                                          <p:spTgt spid="35"/>
                                        </p:tgtEl>
                                        <p:attrNameLst>
                                          <p:attrName>r</p:attrName>
                                        </p:attrNameLst>
                                      </p:cBhvr>
                                    </p:animRot>
                                  </p:childTnLst>
                                </p:cTn>
                              </p:par>
                              <p:par>
                                <p:cTn id="81" presetID="0" presetClass="path" presetSubtype="0" accel="50000" decel="50000" fill="hold" grpId="0" nodeType="withEffect">
                                  <p:stCondLst>
                                    <p:cond delay="1250"/>
                                  </p:stCondLst>
                                  <p:childTnLst>
                                    <p:animMotion origin="layout" path="M 1.11111E-6 -0.00056 C 0.56389 -0.13611 1.57708 -0.82556 1.18611 -1.34028 C 0.79549 -1.85667 0.10694 -1.30472 0.79444 -0.48278 " pathEditMode="relative" rAng="0" ptsTypes="sss">
                                      <p:cBhvr>
                                        <p:cTn id="82" dur="5000" fill="hold"/>
                                        <p:tgtEl>
                                          <p:spTgt spid="37"/>
                                        </p:tgtEl>
                                        <p:attrNameLst>
                                          <p:attrName>ppt_x</p:attrName>
                                          <p:attrName>ppt_y</p:attrName>
                                        </p:attrNameLst>
                                      </p:cBhvr>
                                      <p:rCtr x="78854" y="-92806"/>
                                    </p:animMotion>
                                  </p:childTnLst>
                                </p:cTn>
                              </p:par>
                              <p:par>
                                <p:cTn id="83" presetID="8" presetClass="emph" presetSubtype="0" repeatCount="2000" fill="hold" grpId="1" nodeType="withEffect">
                                  <p:stCondLst>
                                    <p:cond delay="750"/>
                                  </p:stCondLst>
                                  <p:childTnLst>
                                    <p:animRot by="21600000">
                                      <p:cBhvr>
                                        <p:cTn id="84" dur="1750" fill="hold"/>
                                        <p:tgtEl>
                                          <p:spTgt spid="37"/>
                                        </p:tgtEl>
                                        <p:attrNameLst>
                                          <p:attrName>r</p:attrName>
                                        </p:attrNameLst>
                                      </p:cBhvr>
                                    </p:animRot>
                                  </p:childTnLst>
                                </p:cTn>
                              </p:par>
                              <p:par>
                                <p:cTn id="85" presetID="6" presetClass="emph" presetSubtype="0" decel="32000" fill="hold" grpId="2" nodeType="withEffect">
                                  <p:stCondLst>
                                    <p:cond delay="1250"/>
                                  </p:stCondLst>
                                  <p:childTnLst>
                                    <p:animScale>
                                      <p:cBhvr>
                                        <p:cTn id="86" dur="1500" fill="hold"/>
                                        <p:tgtEl>
                                          <p:spTgt spid="37"/>
                                        </p:tgtEl>
                                      </p:cBhvr>
                                      <p:by x="750000" y="750000"/>
                                    </p:animScale>
                                  </p:childTnLst>
                                </p:cTn>
                              </p:par>
                              <p:par>
                                <p:cTn id="87" presetID="10" presetClass="exit" presetSubtype="0" fill="hold" grpId="3" nodeType="withEffect">
                                  <p:stCondLst>
                                    <p:cond delay="750"/>
                                  </p:stCondLst>
                                  <p:childTnLst>
                                    <p:animEffect transition="out" filter="fade">
                                      <p:cBhvr>
                                        <p:cTn id="88" dur="1000"/>
                                        <p:tgtEl>
                                          <p:spTgt spid="37"/>
                                        </p:tgtEl>
                                      </p:cBhvr>
                                    </p:animEffect>
                                    <p:set>
                                      <p:cBhvr>
                                        <p:cTn id="89" dur="1" fill="hold">
                                          <p:stCondLst>
                                            <p:cond delay="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8" grpId="0"/>
      <p:bldP spid="17" grpId="0"/>
      <p:bldP spid="23" grpId="0" animBg="1"/>
      <p:bldP spid="24" grpId="0" animBg="1"/>
      <p:bldP spid="24" grpId="1" animBg="1"/>
      <p:bldP spid="25" grpId="0" animBg="1"/>
      <p:bldP spid="25" grpId="1" animBg="1"/>
      <p:bldP spid="28" grpId="0" animBg="1"/>
      <p:bldP spid="28" grpId="1" animBg="1"/>
      <p:bldP spid="33" grpId="0" animBg="1"/>
      <p:bldP spid="33" grpId="1" animBg="1"/>
      <p:bldP spid="35" grpId="0" animBg="1"/>
      <p:bldP spid="35" grpId="1" animBg="1"/>
      <p:bldP spid="36" grpId="0" animBg="1"/>
      <p:bldP spid="36" grpId="1" animBg="1"/>
      <p:bldP spid="36" grpId="2" animBg="1"/>
      <p:bldP spid="36" grpId="3" animBg="1"/>
      <p:bldP spid="37" grpId="0" animBg="1"/>
      <p:bldP spid="37" grpId="1" animBg="1"/>
      <p:bldP spid="37" grpId="2" animBg="1"/>
      <p:bldP spid="37" grpId="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130800" y="1651000"/>
            <a:ext cx="6565900" cy="4038600"/>
          </a:xfrm>
          <a:prstGeom prst="rect">
            <a:avLst/>
          </a:prstGeom>
          <a:no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5C6BDFED-0E66-4AA1-85DC-08F388CD04DC}"/>
              </a:ext>
            </a:extLst>
          </p:cNvPr>
          <p:cNvSpPr/>
          <p:nvPr/>
        </p:nvSpPr>
        <p:spPr>
          <a:xfrm>
            <a:off x="680895" y="461712"/>
            <a:ext cx="49706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smtClean="0">
                <a:solidFill>
                  <a:schemeClr val="bg1"/>
                </a:solidFill>
                <a:cs typeface="+mn-ea"/>
                <a:sym typeface="+mn-lt"/>
              </a:rPr>
              <a:t>庆祝改革开放</a:t>
            </a:r>
            <a:r>
              <a:rPr lang="en-US" altLang="zh-CN" sz="2400" spc="300" dirty="0" smtClean="0">
                <a:solidFill>
                  <a:schemeClr val="bg1"/>
                </a:solidFill>
                <a:cs typeface="+mn-ea"/>
                <a:sym typeface="+mn-lt"/>
              </a:rPr>
              <a:t>40</a:t>
            </a:r>
            <a:r>
              <a:rPr lang="zh-CN" altLang="en-US" sz="2400" spc="300" dirty="0" smtClean="0">
                <a:solidFill>
                  <a:schemeClr val="bg1"/>
                </a:solidFill>
                <a:cs typeface="+mn-ea"/>
                <a:sym typeface="+mn-lt"/>
              </a:rPr>
              <a:t>周年大会概况</a:t>
            </a:r>
            <a:endParaRPr lang="en-US" altLang="zh-CN" sz="2400" spc="300" dirty="0">
              <a:solidFill>
                <a:schemeClr val="bg1"/>
              </a:solidFill>
              <a:cs typeface="+mn-ea"/>
              <a:sym typeface="+mn-lt"/>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45" y="2044700"/>
            <a:ext cx="5080419" cy="2998787"/>
          </a:xfrm>
          <a:prstGeom prst="rect">
            <a:avLst/>
          </a:prstGeom>
        </p:spPr>
      </p:pic>
      <p:sp>
        <p:nvSpPr>
          <p:cNvPr id="69" name="PA_党"/>
          <p:cNvSpPr txBox="1"/>
          <p:nvPr>
            <p:custDataLst>
              <p:tags r:id="rId1"/>
            </p:custDataLst>
          </p:nvPr>
        </p:nvSpPr>
        <p:spPr>
          <a:xfrm>
            <a:off x="556945" y="5148004"/>
            <a:ext cx="5081856" cy="400110"/>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algn="ctr">
              <a:defRPr b="1" spc="600">
                <a:gradFill flip="none" rotWithShape="1">
                  <a:gsLst>
                    <a:gs pos="0">
                      <a:srgbClr val="C00000"/>
                    </a:gs>
                    <a:gs pos="100000">
                      <a:srgbClr val="FF0000"/>
                    </a:gs>
                  </a:gsLst>
                  <a:lin ang="16200000" scaled="1"/>
                  <a:tileRect/>
                </a:gradFill>
                <a:cs typeface="+mn-ea"/>
              </a:defRPr>
            </a:lvl1pPr>
          </a:lstStyle>
          <a:p>
            <a:r>
              <a:rPr lang="en-US" altLang="zh-CN" sz="2000" spc="300" dirty="0" smtClean="0">
                <a:sym typeface="+mn-lt"/>
              </a:rPr>
              <a:t>2018</a:t>
            </a:r>
            <a:r>
              <a:rPr lang="zh-CN" altLang="en-US" sz="2000" spc="300" dirty="0" smtClean="0">
                <a:sym typeface="+mn-lt"/>
              </a:rPr>
              <a:t>年是中国改革开放</a:t>
            </a:r>
            <a:r>
              <a:rPr lang="en-US" altLang="zh-CN" sz="2000" spc="300" dirty="0" smtClean="0">
                <a:sym typeface="+mn-lt"/>
              </a:rPr>
              <a:t>40</a:t>
            </a:r>
            <a:r>
              <a:rPr lang="zh-CN" altLang="en-US" sz="2000" spc="300" dirty="0" smtClean="0">
                <a:sym typeface="+mn-lt"/>
              </a:rPr>
              <a:t>周年</a:t>
            </a:r>
            <a:endParaRPr lang="zh-CN" altLang="en-US" sz="2000" spc="300" dirty="0">
              <a:sym typeface="+mn-lt"/>
            </a:endParaRPr>
          </a:p>
        </p:txBody>
      </p:sp>
      <p:sp>
        <p:nvSpPr>
          <p:cNvPr id="7" name="矩形 6"/>
          <p:cNvSpPr/>
          <p:nvPr/>
        </p:nvSpPr>
        <p:spPr>
          <a:xfrm>
            <a:off x="5844053" y="2044700"/>
            <a:ext cx="5702300" cy="3046988"/>
          </a:xfrm>
          <a:prstGeom prst="rect">
            <a:avLst/>
          </a:prstGeom>
        </p:spPr>
        <p:txBody>
          <a:bodyPr wrap="square">
            <a:spAutoFit/>
          </a:bodyPr>
          <a:lstStyle/>
          <a:p>
            <a:pPr>
              <a:lnSpc>
                <a:spcPct val="150000"/>
              </a:lnSpc>
            </a:pPr>
            <a:r>
              <a:rPr lang="en-US" altLang="zh-CN" sz="1600" b="1" dirty="0" smtClean="0">
                <a:solidFill>
                  <a:srgbClr val="C00000"/>
                </a:solidFill>
                <a:latin typeface="arial" panose="020B0604020202020204" pitchFamily="34" charset="0"/>
              </a:rPr>
              <a:t>2018</a:t>
            </a:r>
            <a:r>
              <a:rPr lang="zh-CN" altLang="en-US" sz="1600" b="1" dirty="0" smtClean="0">
                <a:solidFill>
                  <a:srgbClr val="C00000"/>
                </a:solidFill>
                <a:latin typeface="arial" panose="020B0604020202020204" pitchFamily="34" charset="0"/>
              </a:rPr>
              <a:t>年</a:t>
            </a:r>
            <a:r>
              <a:rPr lang="en-US" altLang="zh-CN" sz="1600" b="1" dirty="0" smtClean="0">
                <a:solidFill>
                  <a:srgbClr val="C00000"/>
                </a:solidFill>
                <a:latin typeface="arial" panose="020B0604020202020204" pitchFamily="34" charset="0"/>
              </a:rPr>
              <a:t>12</a:t>
            </a:r>
            <a:r>
              <a:rPr lang="zh-CN" altLang="en-US" sz="1600" b="1" dirty="0">
                <a:solidFill>
                  <a:srgbClr val="C00000"/>
                </a:solidFill>
                <a:latin typeface="arial" panose="020B0604020202020204" pitchFamily="34" charset="0"/>
              </a:rPr>
              <a:t>月</a:t>
            </a:r>
            <a:r>
              <a:rPr lang="en-US" altLang="zh-CN" sz="1600" b="1" dirty="0">
                <a:solidFill>
                  <a:srgbClr val="C00000"/>
                </a:solidFill>
                <a:latin typeface="arial" panose="020B0604020202020204" pitchFamily="34" charset="0"/>
              </a:rPr>
              <a:t>18</a:t>
            </a:r>
            <a:r>
              <a:rPr lang="zh-CN" altLang="en-US" sz="1600" b="1" dirty="0">
                <a:solidFill>
                  <a:srgbClr val="C00000"/>
                </a:solidFill>
                <a:latin typeface="arial" panose="020B0604020202020204" pitchFamily="34" charset="0"/>
              </a:rPr>
              <a:t>日，</a:t>
            </a:r>
            <a:r>
              <a:rPr lang="zh-CN" altLang="en-US" sz="1600" dirty="0">
                <a:solidFill>
                  <a:srgbClr val="333333"/>
                </a:solidFill>
                <a:latin typeface="arial" panose="020B0604020202020204" pitchFamily="34" charset="0"/>
              </a:rPr>
              <a:t>庆祝改革开放</a:t>
            </a:r>
            <a:r>
              <a:rPr lang="en-US" altLang="zh-CN" sz="1600" dirty="0">
                <a:solidFill>
                  <a:srgbClr val="333333"/>
                </a:solidFill>
                <a:latin typeface="arial" panose="020B0604020202020204" pitchFamily="34" charset="0"/>
              </a:rPr>
              <a:t>40</a:t>
            </a:r>
            <a:r>
              <a:rPr lang="zh-CN" altLang="en-US" sz="1600" dirty="0">
                <a:solidFill>
                  <a:srgbClr val="333333"/>
                </a:solidFill>
                <a:latin typeface="arial" panose="020B0604020202020204" pitchFamily="34" charset="0"/>
              </a:rPr>
              <a:t>周年大会在北京人民大会堂隆重举行。中共中央总书记、国家主席、中央军委主席习近平在大会上发表重要讲话</a:t>
            </a:r>
            <a:r>
              <a:rPr lang="zh-CN" altLang="en-US" sz="1600" dirty="0" smtClean="0">
                <a:solidFill>
                  <a:srgbClr val="333333"/>
                </a:solidFill>
                <a:latin typeface="arial" panose="020B0604020202020204" pitchFamily="34" charset="0"/>
              </a:rPr>
              <a:t>。</a:t>
            </a:r>
            <a:endParaRPr lang="en-US" altLang="zh-CN" sz="1600" dirty="0" smtClean="0">
              <a:solidFill>
                <a:srgbClr val="333333"/>
              </a:solidFill>
              <a:latin typeface="arial" panose="020B0604020202020204" pitchFamily="34" charset="0"/>
            </a:endParaRPr>
          </a:p>
          <a:p>
            <a:pPr>
              <a:lnSpc>
                <a:spcPct val="150000"/>
              </a:lnSpc>
            </a:pPr>
            <a:r>
              <a:rPr lang="zh-CN" altLang="en-US" sz="1600" dirty="0"/>
              <a:t>人民大会堂万人大礼堂华灯璀璨、气氛热烈。主席台后幕正中，</a:t>
            </a:r>
            <a:r>
              <a:rPr lang="zh-CN" altLang="en-US" sz="1600" b="1" dirty="0">
                <a:solidFill>
                  <a:srgbClr val="C00000"/>
                </a:solidFill>
              </a:rPr>
              <a:t>“</a:t>
            </a:r>
            <a:r>
              <a:rPr lang="en-US" altLang="zh-CN" sz="1600" b="1" dirty="0">
                <a:solidFill>
                  <a:srgbClr val="C00000"/>
                </a:solidFill>
              </a:rPr>
              <a:t>1978</a:t>
            </a:r>
            <a:r>
              <a:rPr lang="zh-CN" altLang="en-US" sz="1600" b="1" dirty="0">
                <a:solidFill>
                  <a:srgbClr val="C00000"/>
                </a:solidFill>
              </a:rPr>
              <a:t>－</a:t>
            </a:r>
            <a:r>
              <a:rPr lang="en-US" altLang="zh-CN" sz="1600" b="1" dirty="0">
                <a:solidFill>
                  <a:srgbClr val="C00000"/>
                </a:solidFill>
              </a:rPr>
              <a:t>2018”</a:t>
            </a:r>
            <a:r>
              <a:rPr lang="zh-CN" altLang="en-US" sz="1600" dirty="0"/>
              <a:t>字标与中华人民共和国国徽相映生辉。</a:t>
            </a:r>
          </a:p>
          <a:p>
            <a:pPr>
              <a:lnSpc>
                <a:spcPct val="150000"/>
              </a:lnSpc>
            </a:pPr>
            <a:r>
              <a:rPr lang="zh-CN" altLang="en-US" sz="1600" dirty="0"/>
              <a:t>时间是最伟大的书写者。</a:t>
            </a:r>
          </a:p>
          <a:p>
            <a:pPr>
              <a:lnSpc>
                <a:spcPct val="150000"/>
              </a:lnSpc>
            </a:pPr>
            <a:r>
              <a:rPr lang="zh-CN" altLang="en-US" sz="1600" b="1" dirty="0">
                <a:solidFill>
                  <a:srgbClr val="C00000"/>
                </a:solidFill>
              </a:rPr>
              <a:t>“</a:t>
            </a:r>
            <a:r>
              <a:rPr lang="en-US" altLang="zh-CN" sz="1600" b="1" dirty="0">
                <a:solidFill>
                  <a:srgbClr val="C00000"/>
                </a:solidFill>
              </a:rPr>
              <a:t>1978</a:t>
            </a:r>
            <a:r>
              <a:rPr lang="zh-CN" altLang="en-US" sz="1600" b="1" dirty="0">
                <a:solidFill>
                  <a:srgbClr val="C00000"/>
                </a:solidFill>
              </a:rPr>
              <a:t>－</a:t>
            </a:r>
            <a:r>
              <a:rPr lang="en-US" altLang="zh-CN" sz="1600" b="1" dirty="0">
                <a:solidFill>
                  <a:srgbClr val="C00000"/>
                </a:solidFill>
              </a:rPr>
              <a:t>2018”</a:t>
            </a:r>
            <a:r>
              <a:rPr lang="zh-CN" altLang="en-US" sz="1600" b="1" dirty="0">
                <a:solidFill>
                  <a:srgbClr val="C00000"/>
                </a:solidFill>
              </a:rPr>
              <a:t>，绘就一幅波澜壮阔、气势恢宏的历史画卷。</a:t>
            </a:r>
          </a:p>
          <a:p>
            <a:pPr>
              <a:lnSpc>
                <a:spcPct val="150000"/>
              </a:lnSpc>
            </a:pPr>
            <a:r>
              <a:rPr lang="zh-CN" altLang="en-US" sz="1600" b="1" dirty="0">
                <a:solidFill>
                  <a:srgbClr val="C00000"/>
                </a:solidFill>
              </a:rPr>
              <a:t>“</a:t>
            </a:r>
            <a:r>
              <a:rPr lang="en-US" altLang="zh-CN" sz="1600" b="1" dirty="0">
                <a:solidFill>
                  <a:srgbClr val="C00000"/>
                </a:solidFill>
              </a:rPr>
              <a:t>1978</a:t>
            </a:r>
            <a:r>
              <a:rPr lang="zh-CN" altLang="en-US" sz="1600" b="1" dirty="0">
                <a:solidFill>
                  <a:srgbClr val="C00000"/>
                </a:solidFill>
              </a:rPr>
              <a:t>－</a:t>
            </a:r>
            <a:r>
              <a:rPr lang="en-US" altLang="zh-CN" sz="1600" b="1" dirty="0">
                <a:solidFill>
                  <a:srgbClr val="C00000"/>
                </a:solidFill>
              </a:rPr>
              <a:t>2018”</a:t>
            </a:r>
            <a:r>
              <a:rPr lang="zh-CN" altLang="en-US" sz="1600" b="1" dirty="0">
                <a:solidFill>
                  <a:srgbClr val="C00000"/>
                </a:solidFill>
              </a:rPr>
              <a:t>，谱写一曲感天动地、气壮山河的奋斗赞歌</a:t>
            </a:r>
            <a:r>
              <a:rPr lang="zh-CN" altLang="en-US" sz="1600" b="1" dirty="0" smtClean="0">
                <a:solidFill>
                  <a:srgbClr val="C00000"/>
                </a:solidFill>
              </a:rPr>
              <a:t>。</a:t>
            </a:r>
            <a:endParaRPr lang="zh-CN" altLang="en-US" sz="1600" b="1" dirty="0">
              <a:solidFill>
                <a:srgbClr val="C00000"/>
              </a:solidFill>
            </a:endParaRPr>
          </a:p>
        </p:txBody>
      </p:sp>
    </p:spTree>
    <p:extLst>
      <p:ext uri="{BB962C8B-B14F-4D97-AF65-F5344CB8AC3E}">
        <p14:creationId xmlns:p14="http://schemas.microsoft.com/office/powerpoint/2010/main" val="595565461"/>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49706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smtClean="0">
                <a:solidFill>
                  <a:schemeClr val="bg1"/>
                </a:solidFill>
                <a:cs typeface="+mn-ea"/>
                <a:sym typeface="+mn-lt"/>
              </a:rPr>
              <a:t>庆祝改革开放</a:t>
            </a:r>
            <a:r>
              <a:rPr lang="en-US" altLang="zh-CN" sz="2400" spc="300" dirty="0" smtClean="0">
                <a:solidFill>
                  <a:schemeClr val="bg1"/>
                </a:solidFill>
                <a:cs typeface="+mn-ea"/>
                <a:sym typeface="+mn-lt"/>
              </a:rPr>
              <a:t>40</a:t>
            </a:r>
            <a:r>
              <a:rPr lang="zh-CN" altLang="en-US" sz="2400" spc="300" dirty="0" smtClean="0">
                <a:solidFill>
                  <a:schemeClr val="bg1"/>
                </a:solidFill>
                <a:cs typeface="+mn-ea"/>
                <a:sym typeface="+mn-lt"/>
              </a:rPr>
              <a:t>周年大会概况</a:t>
            </a:r>
            <a:endParaRPr lang="en-US" altLang="zh-CN" sz="2400" spc="300" dirty="0">
              <a:solidFill>
                <a:schemeClr val="bg1"/>
              </a:solidFill>
              <a:cs typeface="+mn-ea"/>
              <a:sym typeface="+mn-lt"/>
            </a:endParaRPr>
          </a:p>
        </p:txBody>
      </p:sp>
      <p:grpSp>
        <p:nvGrpSpPr>
          <p:cNvPr id="31" name="组合 30"/>
          <p:cNvGrpSpPr/>
          <p:nvPr/>
        </p:nvGrpSpPr>
        <p:grpSpPr>
          <a:xfrm>
            <a:off x="680895" y="1423701"/>
            <a:ext cx="10923587" cy="509626"/>
            <a:chOff x="680895" y="2006058"/>
            <a:chExt cx="10923587" cy="509626"/>
          </a:xfrm>
        </p:grpSpPr>
        <p:sp>
          <p:nvSpPr>
            <p:cNvPr id="5" name="圆角矩形 4"/>
            <p:cNvSpPr/>
            <p:nvPr/>
          </p:nvSpPr>
          <p:spPr>
            <a:xfrm>
              <a:off x="825500" y="2006058"/>
              <a:ext cx="10629900" cy="5096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0895" y="2029372"/>
              <a:ext cx="10923587" cy="452432"/>
            </a:xfrm>
            <a:prstGeom prst="rect">
              <a:avLst/>
            </a:prstGeom>
          </p:spPr>
          <p:txBody>
            <a:bodyPr wrap="square">
              <a:spAutoFit/>
            </a:bodyPr>
            <a:lstStyle/>
            <a:p>
              <a:pPr algn="ctr">
                <a:lnSpc>
                  <a:spcPct val="130000"/>
                </a:lnSpc>
                <a:spcBef>
                  <a:spcPts val="600"/>
                </a:spcBef>
              </a:pPr>
              <a:r>
                <a:rPr lang="zh-CN" altLang="en-US" b="1" spc="300" dirty="0" smtClean="0">
                  <a:solidFill>
                    <a:schemeClr val="bg1"/>
                  </a:solidFill>
                </a:rPr>
                <a:t>习近平、李克</a:t>
              </a:r>
              <a:r>
                <a:rPr lang="zh-CN" altLang="en-US" b="1" spc="300" dirty="0">
                  <a:solidFill>
                    <a:schemeClr val="bg1"/>
                  </a:solidFill>
                </a:rPr>
                <a:t>强、栗战书、汪洋、王沪宁、赵乐际、韩正、王</a:t>
              </a:r>
              <a:r>
                <a:rPr lang="zh-CN" altLang="en-US" b="1" spc="300" dirty="0" smtClean="0">
                  <a:solidFill>
                    <a:schemeClr val="bg1"/>
                  </a:solidFill>
                </a:rPr>
                <a:t>岐山等国家领导人出席</a:t>
              </a:r>
              <a:r>
                <a:rPr lang="zh-CN" altLang="en-US" b="1" spc="300" dirty="0">
                  <a:solidFill>
                    <a:schemeClr val="bg1"/>
                  </a:solidFill>
                </a:rPr>
                <a:t>大会</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sp>
        <p:nvSpPr>
          <p:cNvPr id="10" name="Freeform 5"/>
          <p:cNvSpPr>
            <a:spLocks/>
          </p:cNvSpPr>
          <p:nvPr/>
        </p:nvSpPr>
        <p:spPr bwMode="auto">
          <a:xfrm>
            <a:off x="2977201" y="3557648"/>
            <a:ext cx="190330" cy="284232"/>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solidFill>
            <a:srgbClr val="C00000"/>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grpSp>
        <p:nvGrpSpPr>
          <p:cNvPr id="14" name="组合 13"/>
          <p:cNvGrpSpPr/>
          <p:nvPr/>
        </p:nvGrpSpPr>
        <p:grpSpPr>
          <a:xfrm>
            <a:off x="3381088" y="3419143"/>
            <a:ext cx="7534333" cy="553692"/>
            <a:chOff x="4126494" y="1639097"/>
            <a:chExt cx="7534333" cy="553692"/>
          </a:xfrm>
        </p:grpSpPr>
        <p:sp>
          <p:nvSpPr>
            <p:cNvPr id="15" name="矩形 14"/>
            <p:cNvSpPr/>
            <p:nvPr/>
          </p:nvSpPr>
          <p:spPr>
            <a:xfrm>
              <a:off x="4223138" y="1714027"/>
              <a:ext cx="7437689" cy="417358"/>
            </a:xfrm>
            <a:prstGeom prst="rect">
              <a:avLst/>
            </a:prstGeom>
          </p:spPr>
          <p:txBody>
            <a:bodyPr wrap="square">
              <a:spAutoFit/>
            </a:bodyPr>
            <a:lstStyle/>
            <a:p>
              <a:pPr>
                <a:lnSpc>
                  <a:spcPct val="130000"/>
                </a:lnSpc>
              </a:pPr>
              <a:r>
                <a:rPr lang="zh-CN" altLang="en-US" dirty="0"/>
                <a:t>全体起立，雄壮的国歌声，在大礼堂内响起。</a:t>
              </a:r>
              <a:endParaRPr lang="en-US" altLang="zh-CN" sz="1600" dirty="0">
                <a:latin typeface="微软雅黑" panose="020B0503020204020204" pitchFamily="34" charset="-122"/>
                <a:ea typeface="微软雅黑" panose="020B0503020204020204" pitchFamily="34" charset="-122"/>
              </a:endParaRPr>
            </a:p>
          </p:txBody>
        </p:sp>
        <p:sp>
          <p:nvSpPr>
            <p:cNvPr id="16" name="圆角矩形 15"/>
            <p:cNvSpPr/>
            <p:nvPr/>
          </p:nvSpPr>
          <p:spPr>
            <a:xfrm>
              <a:off x="4126494" y="1639097"/>
              <a:ext cx="7534333" cy="553692"/>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802162" y="2316002"/>
            <a:ext cx="9522938" cy="646331"/>
          </a:xfrm>
          <a:prstGeom prst="rect">
            <a:avLst/>
          </a:prstGeom>
        </p:spPr>
        <p:txBody>
          <a:bodyPr wrap="square">
            <a:spAutoFit/>
          </a:bodyPr>
          <a:lstStyle/>
          <a:p>
            <a:pPr>
              <a:lnSpc>
                <a:spcPct val="150000"/>
              </a:lnSpc>
            </a:pPr>
            <a:r>
              <a:rPr lang="en-US" altLang="zh-CN" sz="2400" b="1" dirty="0">
                <a:solidFill>
                  <a:srgbClr val="C00000"/>
                </a:solidFill>
                <a:latin typeface="+mn-ea"/>
              </a:rPr>
              <a:t>2018</a:t>
            </a:r>
            <a:r>
              <a:rPr lang="zh-CN" altLang="en-US" sz="2400" b="1" dirty="0">
                <a:solidFill>
                  <a:srgbClr val="C00000"/>
                </a:solidFill>
                <a:latin typeface="+mn-ea"/>
              </a:rPr>
              <a:t>年</a:t>
            </a:r>
            <a:r>
              <a:rPr lang="en-US" altLang="zh-CN" sz="2400" b="1" dirty="0">
                <a:solidFill>
                  <a:srgbClr val="C00000"/>
                </a:solidFill>
                <a:latin typeface="+mn-ea"/>
              </a:rPr>
              <a:t>12</a:t>
            </a:r>
            <a:r>
              <a:rPr lang="zh-CN" altLang="en-US" sz="2400" b="1" dirty="0">
                <a:solidFill>
                  <a:srgbClr val="C00000"/>
                </a:solidFill>
                <a:latin typeface="+mn-ea"/>
              </a:rPr>
              <a:t>月</a:t>
            </a:r>
            <a:r>
              <a:rPr lang="en-US" altLang="zh-CN" sz="2400" b="1" dirty="0">
                <a:solidFill>
                  <a:srgbClr val="C00000"/>
                </a:solidFill>
                <a:latin typeface="+mn-ea"/>
              </a:rPr>
              <a:t>18</a:t>
            </a:r>
            <a:r>
              <a:rPr lang="zh-CN" altLang="en-US" sz="2400" b="1" dirty="0">
                <a:solidFill>
                  <a:srgbClr val="C00000"/>
                </a:solidFill>
                <a:latin typeface="+mn-ea"/>
              </a:rPr>
              <a:t>日，</a:t>
            </a:r>
            <a:r>
              <a:rPr lang="zh-CN" altLang="en-US" sz="2400" dirty="0">
                <a:solidFill>
                  <a:srgbClr val="333333"/>
                </a:solidFill>
                <a:latin typeface="+mn-ea"/>
              </a:rPr>
              <a:t>庆祝改革开放</a:t>
            </a:r>
            <a:r>
              <a:rPr lang="en-US" altLang="zh-CN" sz="2400" dirty="0">
                <a:solidFill>
                  <a:srgbClr val="333333"/>
                </a:solidFill>
                <a:latin typeface="+mn-ea"/>
              </a:rPr>
              <a:t>40</a:t>
            </a:r>
            <a:r>
              <a:rPr lang="zh-CN" altLang="en-US" sz="2400" dirty="0">
                <a:solidFill>
                  <a:srgbClr val="333333"/>
                </a:solidFill>
                <a:latin typeface="+mn-ea"/>
              </a:rPr>
              <a:t>周年</a:t>
            </a:r>
            <a:r>
              <a:rPr lang="zh-CN" altLang="en-US" sz="2400" dirty="0" smtClean="0">
                <a:solidFill>
                  <a:srgbClr val="333333"/>
                </a:solidFill>
                <a:latin typeface="+mn-ea"/>
              </a:rPr>
              <a:t>大会议程：</a:t>
            </a:r>
            <a:endParaRPr lang="en-US" altLang="zh-CN" sz="2400" dirty="0">
              <a:solidFill>
                <a:srgbClr val="333333"/>
              </a:solidFill>
              <a:latin typeface="+mn-ea"/>
            </a:endParaRPr>
          </a:p>
        </p:txBody>
      </p:sp>
      <p:grpSp>
        <p:nvGrpSpPr>
          <p:cNvPr id="33" name="组合 32"/>
          <p:cNvGrpSpPr/>
          <p:nvPr/>
        </p:nvGrpSpPr>
        <p:grpSpPr>
          <a:xfrm>
            <a:off x="1657131" y="3467697"/>
            <a:ext cx="1009869" cy="481927"/>
            <a:chOff x="1612900" y="2033756"/>
            <a:chExt cx="1009869" cy="481927"/>
          </a:xfrm>
        </p:grpSpPr>
        <p:sp>
          <p:nvSpPr>
            <p:cNvPr id="34" name="圆角矩形 33"/>
            <p:cNvSpPr/>
            <p:nvPr/>
          </p:nvSpPr>
          <p:spPr>
            <a:xfrm>
              <a:off x="1612900" y="2033756"/>
              <a:ext cx="1009869" cy="481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659598" y="2048503"/>
              <a:ext cx="916472" cy="452432"/>
            </a:xfrm>
            <a:prstGeom prst="rect">
              <a:avLst/>
            </a:prstGeom>
          </p:spPr>
          <p:txBody>
            <a:bodyPr wrap="square">
              <a:spAutoFit/>
            </a:bodyPr>
            <a:lstStyle/>
            <a:p>
              <a:pPr algn="ctr">
                <a:lnSpc>
                  <a:spcPct val="130000"/>
                </a:lnSpc>
                <a:spcBef>
                  <a:spcPts val="600"/>
                </a:spcBef>
              </a:pPr>
              <a:r>
                <a:rPr lang="zh-CN" altLang="en-US" b="1" spc="600" dirty="0" smtClean="0">
                  <a:solidFill>
                    <a:schemeClr val="bg1"/>
                  </a:solidFill>
                </a:rPr>
                <a:t>第一</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grpSp>
      <p:sp>
        <p:nvSpPr>
          <p:cNvPr id="36" name="Freeform 5"/>
          <p:cNvSpPr>
            <a:spLocks/>
          </p:cNvSpPr>
          <p:nvPr/>
        </p:nvSpPr>
        <p:spPr bwMode="auto">
          <a:xfrm>
            <a:off x="2977201" y="4473884"/>
            <a:ext cx="190330" cy="284232"/>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solidFill>
            <a:srgbClr val="C00000"/>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grpSp>
        <p:nvGrpSpPr>
          <p:cNvPr id="37" name="组合 36"/>
          <p:cNvGrpSpPr/>
          <p:nvPr/>
        </p:nvGrpSpPr>
        <p:grpSpPr>
          <a:xfrm>
            <a:off x="3381088" y="4335379"/>
            <a:ext cx="7534333" cy="553692"/>
            <a:chOff x="4126494" y="1639097"/>
            <a:chExt cx="7534333" cy="553692"/>
          </a:xfrm>
        </p:grpSpPr>
        <p:sp>
          <p:nvSpPr>
            <p:cNvPr id="38" name="矩形 37"/>
            <p:cNvSpPr/>
            <p:nvPr/>
          </p:nvSpPr>
          <p:spPr>
            <a:xfrm>
              <a:off x="4223138" y="1714027"/>
              <a:ext cx="7437689" cy="417358"/>
            </a:xfrm>
            <a:prstGeom prst="rect">
              <a:avLst/>
            </a:prstGeom>
          </p:spPr>
          <p:txBody>
            <a:bodyPr wrap="square">
              <a:spAutoFit/>
            </a:bodyPr>
            <a:lstStyle/>
            <a:p>
              <a:pPr>
                <a:lnSpc>
                  <a:spcPct val="130000"/>
                </a:lnSpc>
              </a:pPr>
              <a:r>
                <a:rPr lang="zh-CN" altLang="en-US" dirty="0"/>
                <a:t>中共中央、国务院决定表彰改革开放杰出贡献人员</a:t>
              </a:r>
              <a:r>
                <a:rPr lang="zh-CN" altLang="en-US" dirty="0" smtClean="0"/>
                <a:t>。</a:t>
              </a:r>
              <a:endParaRPr lang="en-US" altLang="zh-CN" sz="1600" dirty="0">
                <a:latin typeface="微软雅黑" panose="020B0503020204020204" pitchFamily="34" charset="-122"/>
                <a:ea typeface="微软雅黑" panose="020B0503020204020204" pitchFamily="34" charset="-122"/>
              </a:endParaRPr>
            </a:p>
          </p:txBody>
        </p:sp>
        <p:sp>
          <p:nvSpPr>
            <p:cNvPr id="39" name="圆角矩形 38"/>
            <p:cNvSpPr/>
            <p:nvPr/>
          </p:nvSpPr>
          <p:spPr>
            <a:xfrm>
              <a:off x="4126494" y="1639097"/>
              <a:ext cx="7534333" cy="553692"/>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1657131" y="4383933"/>
            <a:ext cx="1009869" cy="481927"/>
            <a:chOff x="1612900" y="2033756"/>
            <a:chExt cx="1009869" cy="481927"/>
          </a:xfrm>
        </p:grpSpPr>
        <p:sp>
          <p:nvSpPr>
            <p:cNvPr id="41" name="圆角矩形 40"/>
            <p:cNvSpPr/>
            <p:nvPr/>
          </p:nvSpPr>
          <p:spPr>
            <a:xfrm>
              <a:off x="1612900" y="2033756"/>
              <a:ext cx="1009869" cy="481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659598" y="2048503"/>
              <a:ext cx="916472" cy="416909"/>
            </a:xfrm>
            <a:prstGeom prst="rect">
              <a:avLst/>
            </a:prstGeom>
          </p:spPr>
          <p:txBody>
            <a:bodyPr wrap="square">
              <a:spAutoFit/>
            </a:bodyPr>
            <a:lstStyle/>
            <a:p>
              <a:pPr algn="ctr">
                <a:lnSpc>
                  <a:spcPct val="130000"/>
                </a:lnSpc>
                <a:spcBef>
                  <a:spcPts val="600"/>
                </a:spcBef>
              </a:pPr>
              <a:r>
                <a:rPr lang="zh-CN" altLang="en-US" b="1" spc="600" dirty="0" smtClean="0">
                  <a:solidFill>
                    <a:schemeClr val="bg1"/>
                  </a:solidFill>
                </a:rPr>
                <a:t>第</a:t>
              </a:r>
              <a:r>
                <a:rPr lang="zh-CN" altLang="en-US" b="1" spc="600" dirty="0">
                  <a:solidFill>
                    <a:schemeClr val="bg1"/>
                  </a:solidFill>
                </a:rPr>
                <a:t>二</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grpSp>
      <p:sp>
        <p:nvSpPr>
          <p:cNvPr id="43" name="Freeform 5"/>
          <p:cNvSpPr>
            <a:spLocks/>
          </p:cNvSpPr>
          <p:nvPr/>
        </p:nvSpPr>
        <p:spPr bwMode="auto">
          <a:xfrm>
            <a:off x="2977201" y="5358634"/>
            <a:ext cx="190330" cy="284232"/>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solidFill>
            <a:srgbClr val="C00000"/>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sz="1400"/>
          </a:p>
        </p:txBody>
      </p:sp>
      <p:grpSp>
        <p:nvGrpSpPr>
          <p:cNvPr id="44" name="组合 43"/>
          <p:cNvGrpSpPr/>
          <p:nvPr/>
        </p:nvGrpSpPr>
        <p:grpSpPr>
          <a:xfrm>
            <a:off x="3381088" y="5220129"/>
            <a:ext cx="7534333" cy="553692"/>
            <a:chOff x="4126494" y="1639097"/>
            <a:chExt cx="7534333" cy="553692"/>
          </a:xfrm>
        </p:grpSpPr>
        <p:sp>
          <p:nvSpPr>
            <p:cNvPr id="45" name="矩形 44"/>
            <p:cNvSpPr/>
            <p:nvPr/>
          </p:nvSpPr>
          <p:spPr>
            <a:xfrm>
              <a:off x="4223138" y="1714027"/>
              <a:ext cx="7437689" cy="417358"/>
            </a:xfrm>
            <a:prstGeom prst="rect">
              <a:avLst/>
            </a:prstGeom>
          </p:spPr>
          <p:txBody>
            <a:bodyPr wrap="square">
              <a:spAutoFit/>
            </a:bodyPr>
            <a:lstStyle/>
            <a:p>
              <a:pPr>
                <a:lnSpc>
                  <a:spcPct val="130000"/>
                </a:lnSpc>
              </a:pPr>
              <a:r>
                <a:rPr lang="zh-CN" altLang="en-US" dirty="0"/>
                <a:t>习近平总书记发表重要</a:t>
              </a:r>
              <a:r>
                <a:rPr lang="zh-CN" altLang="en-US" dirty="0" smtClean="0"/>
                <a:t>讲话。</a:t>
              </a:r>
              <a:endParaRPr lang="en-US" altLang="zh-CN" sz="1600" dirty="0">
                <a:latin typeface="微软雅黑" panose="020B0503020204020204" pitchFamily="34" charset="-122"/>
                <a:ea typeface="微软雅黑" panose="020B0503020204020204" pitchFamily="34" charset="-122"/>
              </a:endParaRPr>
            </a:p>
          </p:txBody>
        </p:sp>
        <p:sp>
          <p:nvSpPr>
            <p:cNvPr id="46" name="圆角矩形 45"/>
            <p:cNvSpPr/>
            <p:nvPr/>
          </p:nvSpPr>
          <p:spPr>
            <a:xfrm>
              <a:off x="4126494" y="1639097"/>
              <a:ext cx="7534333" cy="553692"/>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657131" y="5268683"/>
            <a:ext cx="1009869" cy="481927"/>
            <a:chOff x="1612900" y="2033756"/>
            <a:chExt cx="1009869" cy="481927"/>
          </a:xfrm>
        </p:grpSpPr>
        <p:sp>
          <p:nvSpPr>
            <p:cNvPr id="48" name="圆角矩形 47"/>
            <p:cNvSpPr/>
            <p:nvPr/>
          </p:nvSpPr>
          <p:spPr>
            <a:xfrm>
              <a:off x="1612900" y="2033756"/>
              <a:ext cx="1009869" cy="48192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659598" y="2048503"/>
              <a:ext cx="916472" cy="452432"/>
            </a:xfrm>
            <a:prstGeom prst="rect">
              <a:avLst/>
            </a:prstGeom>
          </p:spPr>
          <p:txBody>
            <a:bodyPr wrap="square">
              <a:spAutoFit/>
            </a:bodyPr>
            <a:lstStyle/>
            <a:p>
              <a:pPr algn="ctr">
                <a:lnSpc>
                  <a:spcPct val="130000"/>
                </a:lnSpc>
                <a:spcBef>
                  <a:spcPts val="600"/>
                </a:spcBef>
              </a:pPr>
              <a:r>
                <a:rPr lang="zh-CN" altLang="en-US" b="1" spc="600" dirty="0" smtClean="0">
                  <a:solidFill>
                    <a:schemeClr val="bg1"/>
                  </a:solidFill>
                </a:rPr>
                <a:t>第三</a:t>
              </a:r>
              <a:endParaRPr lang="zh-CN" altLang="en-US" sz="2000" b="1" spc="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9397391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49706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smtClean="0">
                <a:solidFill>
                  <a:schemeClr val="bg1"/>
                </a:solidFill>
                <a:cs typeface="+mn-ea"/>
                <a:sym typeface="+mn-lt"/>
              </a:rPr>
              <a:t>庆祝改革开放</a:t>
            </a:r>
            <a:r>
              <a:rPr lang="en-US" altLang="zh-CN" sz="2400" spc="300" dirty="0" smtClean="0">
                <a:solidFill>
                  <a:schemeClr val="bg1"/>
                </a:solidFill>
                <a:cs typeface="+mn-ea"/>
                <a:sym typeface="+mn-lt"/>
              </a:rPr>
              <a:t>40</a:t>
            </a:r>
            <a:r>
              <a:rPr lang="zh-CN" altLang="en-US" sz="2400" spc="300" dirty="0" smtClean="0">
                <a:solidFill>
                  <a:schemeClr val="bg1"/>
                </a:solidFill>
                <a:cs typeface="+mn-ea"/>
                <a:sym typeface="+mn-lt"/>
              </a:rPr>
              <a:t>周年大会概况</a:t>
            </a:r>
            <a:endParaRPr lang="en-US" altLang="zh-CN" sz="2400" spc="300" dirty="0">
              <a:solidFill>
                <a:schemeClr val="bg1"/>
              </a:solidFill>
              <a:cs typeface="+mn-ea"/>
              <a:sym typeface="+mn-lt"/>
            </a:endParaRPr>
          </a:p>
        </p:txBody>
      </p:sp>
      <p:grpSp>
        <p:nvGrpSpPr>
          <p:cNvPr id="29" name="组合 28"/>
          <p:cNvGrpSpPr/>
          <p:nvPr/>
        </p:nvGrpSpPr>
        <p:grpSpPr>
          <a:xfrm>
            <a:off x="706296" y="1499901"/>
            <a:ext cx="5816600" cy="509626"/>
            <a:chOff x="3238500" y="2006058"/>
            <a:chExt cx="5816600" cy="509626"/>
          </a:xfrm>
        </p:grpSpPr>
        <p:sp>
          <p:nvSpPr>
            <p:cNvPr id="30" name="圆角矩形 29"/>
            <p:cNvSpPr/>
            <p:nvPr/>
          </p:nvSpPr>
          <p:spPr>
            <a:xfrm>
              <a:off x="3238500" y="2006058"/>
              <a:ext cx="5816600" cy="5096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572597" y="2034655"/>
              <a:ext cx="5148405" cy="452432"/>
            </a:xfrm>
            <a:prstGeom prst="rect">
              <a:avLst/>
            </a:prstGeom>
          </p:spPr>
          <p:txBody>
            <a:bodyPr wrap="square">
              <a:spAutoFit/>
            </a:bodyPr>
            <a:lstStyle/>
            <a:p>
              <a:pPr algn="ctr">
                <a:lnSpc>
                  <a:spcPct val="130000"/>
                </a:lnSpc>
                <a:spcBef>
                  <a:spcPts val="600"/>
                </a:spcBef>
              </a:pPr>
              <a:r>
                <a:rPr lang="zh-CN" altLang="en-US" b="1" spc="300" dirty="0" smtClean="0">
                  <a:solidFill>
                    <a:schemeClr val="bg1"/>
                  </a:solidFill>
                </a:rPr>
                <a:t>庆祝改革开放</a:t>
              </a:r>
              <a:r>
                <a:rPr lang="en-US" altLang="zh-CN" b="1" spc="300" dirty="0" smtClean="0">
                  <a:solidFill>
                    <a:schemeClr val="bg1"/>
                  </a:solidFill>
                </a:rPr>
                <a:t>40</a:t>
              </a:r>
              <a:r>
                <a:rPr lang="zh-CN" altLang="en-US" b="1" spc="300" dirty="0" smtClean="0">
                  <a:solidFill>
                    <a:schemeClr val="bg1"/>
                  </a:solidFill>
                </a:rPr>
                <a:t>周年大会报告的主要内容</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680895" y="2038124"/>
            <a:ext cx="8425005" cy="830997"/>
          </a:xfrm>
          <a:prstGeom prst="rect">
            <a:avLst/>
          </a:prstGeom>
        </p:spPr>
        <p:txBody>
          <a:bodyPr wrap="square">
            <a:spAutoFit/>
          </a:bodyPr>
          <a:lstStyle/>
          <a:p>
            <a:pPr>
              <a:lnSpc>
                <a:spcPct val="150000"/>
              </a:lnSpc>
            </a:pPr>
            <a:r>
              <a:rPr lang="zh-CN" altLang="en-US" sz="1600" dirty="0">
                <a:solidFill>
                  <a:srgbClr val="333333"/>
                </a:solidFill>
                <a:latin typeface="arial" panose="020B0604020202020204" pitchFamily="34" charset="0"/>
              </a:rPr>
              <a:t>中共中央总书记、国家主席、中央军委主席习近平在大会上发表重要讲话</a:t>
            </a:r>
            <a:r>
              <a:rPr lang="zh-CN" altLang="en-US" sz="1600" dirty="0" smtClean="0">
                <a:solidFill>
                  <a:srgbClr val="333333"/>
                </a:solidFill>
                <a:latin typeface="arial" panose="020B0604020202020204" pitchFamily="34" charset="0"/>
              </a:rPr>
              <a:t>。</a:t>
            </a:r>
            <a:endParaRPr lang="en-US" altLang="zh-CN" sz="1600" dirty="0" smtClean="0">
              <a:solidFill>
                <a:srgbClr val="333333"/>
              </a:solidFill>
              <a:latin typeface="arial" panose="020B0604020202020204" pitchFamily="34" charset="0"/>
            </a:endParaRPr>
          </a:p>
          <a:p>
            <a:pPr>
              <a:lnSpc>
                <a:spcPct val="150000"/>
              </a:lnSpc>
            </a:pPr>
            <a:r>
              <a:rPr lang="zh-CN" altLang="en-US" sz="1600" dirty="0"/>
              <a:t>庆祝改革开放</a:t>
            </a:r>
            <a:r>
              <a:rPr lang="en-US" altLang="zh-CN" sz="1600" dirty="0"/>
              <a:t>40</a:t>
            </a:r>
            <a:r>
              <a:rPr lang="zh-CN" altLang="en-US" sz="1600" dirty="0"/>
              <a:t>周年习近平讲话</a:t>
            </a:r>
            <a:r>
              <a:rPr lang="zh-CN" altLang="en-US" sz="1600" dirty="0" smtClean="0"/>
              <a:t>要点、主要</a:t>
            </a:r>
            <a:r>
              <a:rPr lang="zh-CN" altLang="en-US" sz="1600" dirty="0"/>
              <a:t>内容</a:t>
            </a:r>
            <a:r>
              <a:rPr lang="zh-CN" altLang="en-US" sz="1600" dirty="0" smtClean="0"/>
              <a:t>介绍</a:t>
            </a:r>
            <a:r>
              <a:rPr lang="en-US" altLang="zh-CN" sz="1600" dirty="0" smtClean="0"/>
              <a:t>:</a:t>
            </a:r>
            <a:endParaRPr lang="zh-CN" altLang="en-US" sz="1600" dirty="0"/>
          </a:p>
        </p:txBody>
      </p:sp>
      <p:sp>
        <p:nvSpPr>
          <p:cNvPr id="50" name="矩形 49"/>
          <p:cNvSpPr/>
          <p:nvPr/>
        </p:nvSpPr>
        <p:spPr>
          <a:xfrm>
            <a:off x="2363725" y="3173928"/>
            <a:ext cx="1579278" cy="369332"/>
          </a:xfrm>
          <a:prstGeom prst="rect">
            <a:avLst/>
          </a:prstGeom>
        </p:spPr>
        <p:txBody>
          <a:bodyPr wrap="none">
            <a:spAutoFit/>
          </a:bodyPr>
          <a:lstStyle/>
          <a:p>
            <a:r>
              <a:rPr lang="zh-CN" altLang="en-US" b="1" dirty="0"/>
              <a:t>四个“基于”</a:t>
            </a:r>
            <a:endParaRPr lang="en-US" altLang="zh-CN" sz="2000" dirty="0">
              <a:solidFill>
                <a:schemeClr val="tx1">
                  <a:lumMod val="75000"/>
                  <a:lumOff val="25000"/>
                </a:schemeClr>
              </a:solidFill>
              <a:cs typeface="+mn-ea"/>
              <a:sym typeface="+mn-lt"/>
            </a:endParaRPr>
          </a:p>
        </p:txBody>
      </p:sp>
      <p:sp>
        <p:nvSpPr>
          <p:cNvPr id="51" name="矩形 50"/>
          <p:cNvSpPr/>
          <p:nvPr/>
        </p:nvSpPr>
        <p:spPr>
          <a:xfrm>
            <a:off x="2363725" y="3907966"/>
            <a:ext cx="2044149" cy="369332"/>
          </a:xfrm>
          <a:prstGeom prst="rect">
            <a:avLst/>
          </a:prstGeom>
        </p:spPr>
        <p:txBody>
          <a:bodyPr wrap="none">
            <a:spAutoFit/>
          </a:bodyPr>
          <a:lstStyle/>
          <a:p>
            <a:r>
              <a:rPr lang="zh-CN" altLang="en-US" b="1" dirty="0"/>
              <a:t>对改革开放的评价</a:t>
            </a:r>
            <a:endParaRPr lang="en-US" altLang="zh-CN" sz="2000" dirty="0">
              <a:solidFill>
                <a:schemeClr val="tx1">
                  <a:lumMod val="75000"/>
                  <a:lumOff val="25000"/>
                </a:schemeClr>
              </a:solidFill>
              <a:cs typeface="+mn-ea"/>
              <a:sym typeface="+mn-lt"/>
            </a:endParaRPr>
          </a:p>
        </p:txBody>
      </p:sp>
      <p:sp>
        <p:nvSpPr>
          <p:cNvPr id="52" name="矩形 51"/>
          <p:cNvSpPr/>
          <p:nvPr/>
        </p:nvSpPr>
        <p:spPr>
          <a:xfrm>
            <a:off x="2363725" y="4710392"/>
            <a:ext cx="1346844" cy="369332"/>
          </a:xfrm>
          <a:prstGeom prst="rect">
            <a:avLst/>
          </a:prstGeom>
        </p:spPr>
        <p:txBody>
          <a:bodyPr wrap="none">
            <a:spAutoFit/>
          </a:bodyPr>
          <a:lstStyle/>
          <a:p>
            <a:r>
              <a:rPr lang="zh-CN" altLang="en-US" b="1" dirty="0"/>
              <a:t>三大里程碑</a:t>
            </a:r>
            <a:endParaRPr lang="en-US" altLang="zh-CN" sz="2000" dirty="0">
              <a:solidFill>
                <a:schemeClr val="tx1">
                  <a:lumMod val="75000"/>
                  <a:lumOff val="25000"/>
                </a:schemeClr>
              </a:solidFill>
              <a:cs typeface="+mn-ea"/>
              <a:sym typeface="+mn-lt"/>
            </a:endParaRPr>
          </a:p>
        </p:txBody>
      </p:sp>
      <p:sp>
        <p:nvSpPr>
          <p:cNvPr id="53" name="矩形 52"/>
          <p:cNvSpPr/>
          <p:nvPr/>
        </p:nvSpPr>
        <p:spPr>
          <a:xfrm>
            <a:off x="2363725" y="5387079"/>
            <a:ext cx="2749471" cy="646331"/>
          </a:xfrm>
          <a:prstGeom prst="rect">
            <a:avLst/>
          </a:prstGeom>
        </p:spPr>
        <p:txBody>
          <a:bodyPr wrap="none">
            <a:spAutoFit/>
          </a:bodyPr>
          <a:lstStyle/>
          <a:p>
            <a:r>
              <a:rPr lang="zh-CN" altLang="en-US" b="1" dirty="0"/>
              <a:t>总结改革开放</a:t>
            </a:r>
            <a:r>
              <a:rPr lang="en-US" altLang="zh-CN" b="1" dirty="0"/>
              <a:t>40</a:t>
            </a:r>
            <a:r>
              <a:rPr lang="zh-CN" altLang="en-US" b="1" dirty="0"/>
              <a:t>年的十</a:t>
            </a:r>
            <a:r>
              <a:rPr lang="zh-CN" altLang="en-US" b="1" dirty="0" smtClean="0"/>
              <a:t>个</a:t>
            </a:r>
            <a:endParaRPr lang="en-US" altLang="zh-CN" b="1" dirty="0" smtClean="0"/>
          </a:p>
          <a:p>
            <a:r>
              <a:rPr lang="zh-CN" altLang="en-US" b="1" dirty="0" smtClean="0"/>
              <a:t>“始终坚持”</a:t>
            </a:r>
            <a:endParaRPr lang="en-US" altLang="zh-CN" sz="2000" dirty="0">
              <a:solidFill>
                <a:schemeClr val="tx1">
                  <a:lumMod val="75000"/>
                  <a:lumOff val="25000"/>
                </a:schemeClr>
              </a:solidFill>
              <a:cs typeface="+mn-ea"/>
              <a:sym typeface="+mn-lt"/>
            </a:endParaRPr>
          </a:p>
        </p:txBody>
      </p:sp>
      <p:grpSp>
        <p:nvGrpSpPr>
          <p:cNvPr id="56" name="组合 55">
            <a:extLst>
              <a:ext uri="{FF2B5EF4-FFF2-40B4-BE49-F238E27FC236}">
                <a16:creationId xmlns:a16="http://schemas.microsoft.com/office/drawing/2014/main" xmlns="" id="{7483E68D-C44E-4AA2-AA0B-8F4FF1FBF691}"/>
              </a:ext>
            </a:extLst>
          </p:cNvPr>
          <p:cNvGrpSpPr/>
          <p:nvPr/>
        </p:nvGrpSpPr>
        <p:grpSpPr>
          <a:xfrm>
            <a:off x="1490057" y="3095677"/>
            <a:ext cx="686591" cy="559993"/>
            <a:chOff x="8244181" y="-1177449"/>
            <a:chExt cx="686591" cy="559993"/>
          </a:xfrm>
        </p:grpSpPr>
        <p:grpSp>
          <p:nvGrpSpPr>
            <p:cNvPr id="57" name="组合 56">
              <a:extLst>
                <a:ext uri="{FF2B5EF4-FFF2-40B4-BE49-F238E27FC236}">
                  <a16:creationId xmlns:a16="http://schemas.microsoft.com/office/drawing/2014/main" xmlns="" id="{DEC565D2-CC88-4630-99E7-3C9928DD6589}"/>
                </a:ext>
              </a:extLst>
            </p:cNvPr>
            <p:cNvGrpSpPr/>
            <p:nvPr/>
          </p:nvGrpSpPr>
          <p:grpSpPr>
            <a:xfrm>
              <a:off x="8279772" y="-1162144"/>
              <a:ext cx="558230" cy="544688"/>
              <a:chOff x="5128348" y="1092200"/>
              <a:chExt cx="1177925" cy="1149350"/>
            </a:xfrm>
          </p:grpSpPr>
          <p:sp>
            <p:nvSpPr>
              <p:cNvPr id="59" name="Freeform 17">
                <a:extLst>
                  <a:ext uri="{FF2B5EF4-FFF2-40B4-BE49-F238E27FC236}">
                    <a16:creationId xmlns:a16="http://schemas.microsoft.com/office/drawing/2014/main" xmlns="" id="{96FF76DF-4392-432D-B347-265C742A5476}"/>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8">
                <a:extLst>
                  <a:ext uri="{FF2B5EF4-FFF2-40B4-BE49-F238E27FC236}">
                    <a16:creationId xmlns:a16="http://schemas.microsoft.com/office/drawing/2014/main" xmlns="" id="{BDFB14CD-D844-486D-9EE4-41CD3C150D52}"/>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8" name="TextBox 45">
              <a:extLst>
                <a:ext uri="{FF2B5EF4-FFF2-40B4-BE49-F238E27FC236}">
                  <a16:creationId xmlns:a16="http://schemas.microsoft.com/office/drawing/2014/main" xmlns="" id="{2578F536-2CCB-4A38-8952-A97AABF20308}"/>
                </a:ext>
              </a:extLst>
            </p:cNvPr>
            <p:cNvSpPr txBox="1"/>
            <p:nvPr/>
          </p:nvSpPr>
          <p:spPr>
            <a:xfrm>
              <a:off x="8244181" y="-1177449"/>
              <a:ext cx="686591" cy="553998"/>
            </a:xfrm>
            <a:prstGeom prst="rect">
              <a:avLst/>
            </a:prstGeom>
            <a:noFill/>
          </p:spPr>
          <p:txBody>
            <a:bodyPr wrap="square" rtlCol="0" anchor="ctr" anchorCtr="0">
              <a:spAutoFit/>
            </a:bodyPr>
            <a:lstStyle/>
            <a:p>
              <a:pPr algn="ctr"/>
              <a:r>
                <a:rPr lang="en-US" altLang="zh-CN" sz="3000" dirty="0">
                  <a:solidFill>
                    <a:schemeClr val="bg1"/>
                  </a:solidFill>
                  <a:cs typeface="+mn-ea"/>
                  <a:sym typeface="+mn-lt"/>
                </a:rPr>
                <a:t>01</a:t>
              </a:r>
              <a:endParaRPr lang="zh-CN" altLang="en-US" sz="3000" dirty="0">
                <a:solidFill>
                  <a:schemeClr val="bg1"/>
                </a:solidFill>
                <a:cs typeface="+mn-ea"/>
                <a:sym typeface="+mn-lt"/>
              </a:endParaRPr>
            </a:p>
          </p:txBody>
        </p:sp>
      </p:grpSp>
      <p:grpSp>
        <p:nvGrpSpPr>
          <p:cNvPr id="61" name="组合 60">
            <a:extLst>
              <a:ext uri="{FF2B5EF4-FFF2-40B4-BE49-F238E27FC236}">
                <a16:creationId xmlns:a16="http://schemas.microsoft.com/office/drawing/2014/main" xmlns="" id="{48C824F1-0241-41DB-BC50-A40FB3FAEF42}"/>
              </a:ext>
            </a:extLst>
          </p:cNvPr>
          <p:cNvGrpSpPr/>
          <p:nvPr/>
        </p:nvGrpSpPr>
        <p:grpSpPr>
          <a:xfrm>
            <a:off x="1476128" y="3835845"/>
            <a:ext cx="686591" cy="561480"/>
            <a:chOff x="8230252" y="-1162144"/>
            <a:chExt cx="686591" cy="561480"/>
          </a:xfrm>
        </p:grpSpPr>
        <p:grpSp>
          <p:nvGrpSpPr>
            <p:cNvPr id="62" name="组合 61">
              <a:extLst>
                <a:ext uri="{FF2B5EF4-FFF2-40B4-BE49-F238E27FC236}">
                  <a16:creationId xmlns:a16="http://schemas.microsoft.com/office/drawing/2014/main" xmlns="" id="{80EEA4AA-95EC-4A81-80E6-08BF91FBE449}"/>
                </a:ext>
              </a:extLst>
            </p:cNvPr>
            <p:cNvGrpSpPr/>
            <p:nvPr/>
          </p:nvGrpSpPr>
          <p:grpSpPr>
            <a:xfrm>
              <a:off x="8279772" y="-1162144"/>
              <a:ext cx="558230" cy="544688"/>
              <a:chOff x="5128348" y="1092200"/>
              <a:chExt cx="1177925" cy="1149350"/>
            </a:xfrm>
          </p:grpSpPr>
          <p:sp>
            <p:nvSpPr>
              <p:cNvPr id="64" name="Freeform 17">
                <a:extLst>
                  <a:ext uri="{FF2B5EF4-FFF2-40B4-BE49-F238E27FC236}">
                    <a16:creationId xmlns:a16="http://schemas.microsoft.com/office/drawing/2014/main" xmlns="" id="{22E8328E-629F-4D6D-948B-F5822FF92E94}"/>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8">
                <a:extLst>
                  <a:ext uri="{FF2B5EF4-FFF2-40B4-BE49-F238E27FC236}">
                    <a16:creationId xmlns:a16="http://schemas.microsoft.com/office/drawing/2014/main" xmlns="" id="{77B70441-FF31-4812-8DF3-CACFCD1E4CE4}"/>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63" name="TextBox 45">
              <a:extLst>
                <a:ext uri="{FF2B5EF4-FFF2-40B4-BE49-F238E27FC236}">
                  <a16:creationId xmlns:a16="http://schemas.microsoft.com/office/drawing/2014/main" xmlns="" id="{F80FF919-E7B0-4EAB-85C1-531374693733}"/>
                </a:ext>
              </a:extLst>
            </p:cNvPr>
            <p:cNvSpPr txBox="1"/>
            <p:nvPr/>
          </p:nvSpPr>
          <p:spPr>
            <a:xfrm>
              <a:off x="8230252" y="-1154662"/>
              <a:ext cx="686591" cy="553998"/>
            </a:xfrm>
            <a:prstGeom prst="rect">
              <a:avLst/>
            </a:prstGeom>
            <a:noFill/>
          </p:spPr>
          <p:txBody>
            <a:bodyPr wrap="square" rtlCol="0" anchor="ctr" anchorCtr="0">
              <a:spAutoFit/>
            </a:bodyPr>
            <a:lstStyle/>
            <a:p>
              <a:pPr algn="ctr"/>
              <a:r>
                <a:rPr lang="en-US" altLang="zh-CN" sz="3000" dirty="0">
                  <a:solidFill>
                    <a:schemeClr val="bg1"/>
                  </a:solidFill>
                  <a:cs typeface="+mn-ea"/>
                  <a:sym typeface="+mn-lt"/>
                </a:rPr>
                <a:t>02</a:t>
              </a:r>
              <a:endParaRPr lang="zh-CN" altLang="en-US" sz="3000" dirty="0">
                <a:solidFill>
                  <a:schemeClr val="bg1"/>
                </a:solidFill>
                <a:cs typeface="+mn-ea"/>
                <a:sym typeface="+mn-lt"/>
              </a:endParaRPr>
            </a:p>
          </p:txBody>
        </p:sp>
      </p:grpSp>
      <p:grpSp>
        <p:nvGrpSpPr>
          <p:cNvPr id="66" name="组合 65">
            <a:extLst>
              <a:ext uri="{FF2B5EF4-FFF2-40B4-BE49-F238E27FC236}">
                <a16:creationId xmlns:a16="http://schemas.microsoft.com/office/drawing/2014/main" xmlns="" id="{BF3F9954-6FF7-46A8-91C2-BFF2C69AF58C}"/>
              </a:ext>
            </a:extLst>
          </p:cNvPr>
          <p:cNvGrpSpPr/>
          <p:nvPr/>
        </p:nvGrpSpPr>
        <p:grpSpPr>
          <a:xfrm>
            <a:off x="1461466" y="4579180"/>
            <a:ext cx="686591" cy="555435"/>
            <a:chOff x="8215590" y="-1172891"/>
            <a:chExt cx="686591" cy="555435"/>
          </a:xfrm>
        </p:grpSpPr>
        <p:grpSp>
          <p:nvGrpSpPr>
            <p:cNvPr id="67" name="组合 66">
              <a:extLst>
                <a:ext uri="{FF2B5EF4-FFF2-40B4-BE49-F238E27FC236}">
                  <a16:creationId xmlns:a16="http://schemas.microsoft.com/office/drawing/2014/main" xmlns="" id="{6A6A6D55-DEAA-4A08-9E60-908BB2C7C72E}"/>
                </a:ext>
              </a:extLst>
            </p:cNvPr>
            <p:cNvGrpSpPr/>
            <p:nvPr/>
          </p:nvGrpSpPr>
          <p:grpSpPr>
            <a:xfrm>
              <a:off x="8279772" y="-1162144"/>
              <a:ext cx="558230" cy="544688"/>
              <a:chOff x="5128348" y="1092200"/>
              <a:chExt cx="1177925" cy="1149350"/>
            </a:xfrm>
          </p:grpSpPr>
          <p:sp>
            <p:nvSpPr>
              <p:cNvPr id="69" name="Freeform 17">
                <a:extLst>
                  <a:ext uri="{FF2B5EF4-FFF2-40B4-BE49-F238E27FC236}">
                    <a16:creationId xmlns:a16="http://schemas.microsoft.com/office/drawing/2014/main" xmlns="" id="{0E2DF315-DF5E-456C-B8B8-99B21E200DB1}"/>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8">
                <a:extLst>
                  <a:ext uri="{FF2B5EF4-FFF2-40B4-BE49-F238E27FC236}">
                    <a16:creationId xmlns:a16="http://schemas.microsoft.com/office/drawing/2014/main" xmlns="" id="{D4FB5EC9-CC9E-4727-A0F6-A066B072FEDF}"/>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68" name="TextBox 45">
              <a:extLst>
                <a:ext uri="{FF2B5EF4-FFF2-40B4-BE49-F238E27FC236}">
                  <a16:creationId xmlns:a16="http://schemas.microsoft.com/office/drawing/2014/main" xmlns="" id="{3ADAB128-2263-4491-B7CF-8F3BC48C1264}"/>
                </a:ext>
              </a:extLst>
            </p:cNvPr>
            <p:cNvSpPr txBox="1"/>
            <p:nvPr/>
          </p:nvSpPr>
          <p:spPr>
            <a:xfrm>
              <a:off x="8215590" y="-1172891"/>
              <a:ext cx="686591" cy="553998"/>
            </a:xfrm>
            <a:prstGeom prst="rect">
              <a:avLst/>
            </a:prstGeom>
            <a:noFill/>
          </p:spPr>
          <p:txBody>
            <a:bodyPr wrap="square" rtlCol="0" anchor="ctr" anchorCtr="0">
              <a:spAutoFit/>
            </a:bodyPr>
            <a:lstStyle/>
            <a:p>
              <a:pPr algn="ctr"/>
              <a:r>
                <a:rPr lang="en-US" altLang="zh-CN" sz="3000" dirty="0">
                  <a:solidFill>
                    <a:schemeClr val="bg1"/>
                  </a:solidFill>
                  <a:cs typeface="+mn-ea"/>
                  <a:sym typeface="+mn-lt"/>
                </a:rPr>
                <a:t>03</a:t>
              </a:r>
              <a:endParaRPr lang="zh-CN" altLang="en-US" sz="3000" dirty="0">
                <a:solidFill>
                  <a:schemeClr val="bg1"/>
                </a:solidFill>
                <a:cs typeface="+mn-ea"/>
                <a:sym typeface="+mn-lt"/>
              </a:endParaRPr>
            </a:p>
          </p:txBody>
        </p:sp>
      </p:grpSp>
      <p:grpSp>
        <p:nvGrpSpPr>
          <p:cNvPr id="71" name="组合 70">
            <a:extLst>
              <a:ext uri="{FF2B5EF4-FFF2-40B4-BE49-F238E27FC236}">
                <a16:creationId xmlns:a16="http://schemas.microsoft.com/office/drawing/2014/main" xmlns="" id="{711FA0B8-571A-4F39-AAC7-B73D39E65EB2}"/>
              </a:ext>
            </a:extLst>
          </p:cNvPr>
          <p:cNvGrpSpPr/>
          <p:nvPr/>
        </p:nvGrpSpPr>
        <p:grpSpPr>
          <a:xfrm>
            <a:off x="1462244" y="5311780"/>
            <a:ext cx="686591" cy="553998"/>
            <a:chOff x="8216368" y="-1165154"/>
            <a:chExt cx="686591" cy="553998"/>
          </a:xfrm>
        </p:grpSpPr>
        <p:grpSp>
          <p:nvGrpSpPr>
            <p:cNvPr id="72" name="组合 71">
              <a:extLst>
                <a:ext uri="{FF2B5EF4-FFF2-40B4-BE49-F238E27FC236}">
                  <a16:creationId xmlns:a16="http://schemas.microsoft.com/office/drawing/2014/main" xmlns="" id="{0DCF8E22-D0AC-44AC-B9EE-0EE6421D23FE}"/>
                </a:ext>
              </a:extLst>
            </p:cNvPr>
            <p:cNvGrpSpPr/>
            <p:nvPr/>
          </p:nvGrpSpPr>
          <p:grpSpPr>
            <a:xfrm>
              <a:off x="8279772" y="-1162144"/>
              <a:ext cx="558230" cy="544688"/>
              <a:chOff x="5128348" y="1092200"/>
              <a:chExt cx="1177925" cy="1149350"/>
            </a:xfrm>
          </p:grpSpPr>
          <p:sp>
            <p:nvSpPr>
              <p:cNvPr id="74" name="Freeform 17">
                <a:extLst>
                  <a:ext uri="{FF2B5EF4-FFF2-40B4-BE49-F238E27FC236}">
                    <a16:creationId xmlns:a16="http://schemas.microsoft.com/office/drawing/2014/main" xmlns="" id="{7A7EEE6A-40F7-4C7F-AE73-A482EFE2890F}"/>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8">
                <a:extLst>
                  <a:ext uri="{FF2B5EF4-FFF2-40B4-BE49-F238E27FC236}">
                    <a16:creationId xmlns:a16="http://schemas.microsoft.com/office/drawing/2014/main" xmlns="" id="{A072FDB3-E13F-4A03-BB0C-0A7A9171C6D0}"/>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73" name="TextBox 45">
              <a:extLst>
                <a:ext uri="{FF2B5EF4-FFF2-40B4-BE49-F238E27FC236}">
                  <a16:creationId xmlns:a16="http://schemas.microsoft.com/office/drawing/2014/main" xmlns="" id="{F176B719-FD5C-42A8-AD7E-C11E0C556899}"/>
                </a:ext>
              </a:extLst>
            </p:cNvPr>
            <p:cNvSpPr txBox="1"/>
            <p:nvPr/>
          </p:nvSpPr>
          <p:spPr>
            <a:xfrm>
              <a:off x="8216368" y="-1165154"/>
              <a:ext cx="686591" cy="553998"/>
            </a:xfrm>
            <a:prstGeom prst="rect">
              <a:avLst/>
            </a:prstGeom>
            <a:noFill/>
          </p:spPr>
          <p:txBody>
            <a:bodyPr wrap="square" rtlCol="0" anchor="ctr" anchorCtr="0">
              <a:spAutoFit/>
            </a:bodyPr>
            <a:lstStyle/>
            <a:p>
              <a:pPr algn="ctr"/>
              <a:r>
                <a:rPr lang="en-US" altLang="zh-CN" sz="3000" dirty="0">
                  <a:solidFill>
                    <a:schemeClr val="bg1"/>
                  </a:solidFill>
                  <a:cs typeface="+mn-ea"/>
                  <a:sym typeface="+mn-lt"/>
                </a:rPr>
                <a:t>04</a:t>
              </a:r>
              <a:endParaRPr lang="zh-CN" altLang="en-US" sz="3000" dirty="0">
                <a:solidFill>
                  <a:schemeClr val="bg1"/>
                </a:solidFill>
                <a:cs typeface="+mn-ea"/>
                <a:sym typeface="+mn-lt"/>
              </a:endParaRPr>
            </a:p>
          </p:txBody>
        </p:sp>
      </p:grpSp>
      <p:grpSp>
        <p:nvGrpSpPr>
          <p:cNvPr id="81" name="组合 80">
            <a:extLst>
              <a:ext uri="{FF2B5EF4-FFF2-40B4-BE49-F238E27FC236}">
                <a16:creationId xmlns:a16="http://schemas.microsoft.com/office/drawing/2014/main" xmlns="" id="{E7BA1C0E-E41F-4828-93F2-ED6FBB7A86C3}"/>
              </a:ext>
            </a:extLst>
          </p:cNvPr>
          <p:cNvGrpSpPr/>
          <p:nvPr/>
        </p:nvGrpSpPr>
        <p:grpSpPr>
          <a:xfrm>
            <a:off x="1790018" y="3556688"/>
            <a:ext cx="61907" cy="378300"/>
            <a:chOff x="5677623" y="2119313"/>
            <a:chExt cx="63500" cy="433388"/>
          </a:xfrm>
        </p:grpSpPr>
        <p:sp>
          <p:nvSpPr>
            <p:cNvPr id="82" name="Oval 19">
              <a:extLst>
                <a:ext uri="{FF2B5EF4-FFF2-40B4-BE49-F238E27FC236}">
                  <a16:creationId xmlns:a16="http://schemas.microsoft.com/office/drawing/2014/main" xmlns="" id="{260522B0-CB2B-4B3A-A931-B16AE0550F28}"/>
                </a:ext>
              </a:extLst>
            </p:cNvPr>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83" name="Oval 20">
              <a:extLst>
                <a:ext uri="{FF2B5EF4-FFF2-40B4-BE49-F238E27FC236}">
                  <a16:creationId xmlns:a16="http://schemas.microsoft.com/office/drawing/2014/main" xmlns="" id="{3CDF5CB7-B81E-41D1-9BCB-3719671E3762}"/>
                </a:ext>
              </a:extLst>
            </p:cNvPr>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84" name="Freeform 21">
              <a:extLst>
                <a:ext uri="{FF2B5EF4-FFF2-40B4-BE49-F238E27FC236}">
                  <a16:creationId xmlns:a16="http://schemas.microsoft.com/office/drawing/2014/main" xmlns="" id="{A29E5AC1-9240-48DF-817D-3F6B68F10B5E}"/>
                </a:ext>
              </a:extLst>
            </p:cNvPr>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5" name="组合 84">
            <a:extLst>
              <a:ext uri="{FF2B5EF4-FFF2-40B4-BE49-F238E27FC236}">
                <a16:creationId xmlns:a16="http://schemas.microsoft.com/office/drawing/2014/main" xmlns="" id="{5973EF06-6D99-4B4F-BFDC-F8E9F0974E5B}"/>
              </a:ext>
            </a:extLst>
          </p:cNvPr>
          <p:cNvGrpSpPr/>
          <p:nvPr/>
        </p:nvGrpSpPr>
        <p:grpSpPr>
          <a:xfrm>
            <a:off x="1790018" y="4299395"/>
            <a:ext cx="61907" cy="378300"/>
            <a:chOff x="5677623" y="2119313"/>
            <a:chExt cx="63500" cy="433388"/>
          </a:xfrm>
        </p:grpSpPr>
        <p:sp>
          <p:nvSpPr>
            <p:cNvPr id="86" name="Oval 19">
              <a:extLst>
                <a:ext uri="{FF2B5EF4-FFF2-40B4-BE49-F238E27FC236}">
                  <a16:creationId xmlns:a16="http://schemas.microsoft.com/office/drawing/2014/main" xmlns="" id="{5A22688B-1B9E-4DDE-91D5-DB38F08AA012}"/>
                </a:ext>
              </a:extLst>
            </p:cNvPr>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87" name="Oval 20">
              <a:extLst>
                <a:ext uri="{FF2B5EF4-FFF2-40B4-BE49-F238E27FC236}">
                  <a16:creationId xmlns:a16="http://schemas.microsoft.com/office/drawing/2014/main" xmlns="" id="{877788DE-D119-4516-8AD4-40D93A695876}"/>
                </a:ext>
              </a:extLst>
            </p:cNvPr>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88" name="Freeform 21">
              <a:extLst>
                <a:ext uri="{FF2B5EF4-FFF2-40B4-BE49-F238E27FC236}">
                  <a16:creationId xmlns:a16="http://schemas.microsoft.com/office/drawing/2014/main" xmlns="" id="{BD1AE9F1-C8F0-403E-93AF-4D106FF1F69C}"/>
                </a:ext>
              </a:extLst>
            </p:cNvPr>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9" name="组合 88">
            <a:extLst>
              <a:ext uri="{FF2B5EF4-FFF2-40B4-BE49-F238E27FC236}">
                <a16:creationId xmlns:a16="http://schemas.microsoft.com/office/drawing/2014/main" xmlns="" id="{8A60C9B4-7DF0-4C1A-A1BC-7B5F6FE7BD9C}"/>
              </a:ext>
            </a:extLst>
          </p:cNvPr>
          <p:cNvGrpSpPr/>
          <p:nvPr/>
        </p:nvGrpSpPr>
        <p:grpSpPr>
          <a:xfrm>
            <a:off x="1790018" y="5035633"/>
            <a:ext cx="61907" cy="378300"/>
            <a:chOff x="5677623" y="2119313"/>
            <a:chExt cx="63500" cy="433388"/>
          </a:xfrm>
        </p:grpSpPr>
        <p:sp>
          <p:nvSpPr>
            <p:cNvPr id="90" name="Oval 19">
              <a:extLst>
                <a:ext uri="{FF2B5EF4-FFF2-40B4-BE49-F238E27FC236}">
                  <a16:creationId xmlns:a16="http://schemas.microsoft.com/office/drawing/2014/main" xmlns="" id="{1F897860-33A0-47E9-AAD0-CD41397144AB}"/>
                </a:ext>
              </a:extLst>
            </p:cNvPr>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91" name="Oval 20">
              <a:extLst>
                <a:ext uri="{FF2B5EF4-FFF2-40B4-BE49-F238E27FC236}">
                  <a16:creationId xmlns:a16="http://schemas.microsoft.com/office/drawing/2014/main" xmlns="" id="{0810AC31-5930-48E9-A2DA-A448D6C09CE5}"/>
                </a:ext>
              </a:extLst>
            </p:cNvPr>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92" name="Freeform 21">
              <a:extLst>
                <a:ext uri="{FF2B5EF4-FFF2-40B4-BE49-F238E27FC236}">
                  <a16:creationId xmlns:a16="http://schemas.microsoft.com/office/drawing/2014/main" xmlns="" id="{3CA0769E-8A39-4E58-9C30-7A5C89DB8454}"/>
                </a:ext>
              </a:extLst>
            </p:cNvPr>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0" name="矩形 149"/>
          <p:cNvSpPr/>
          <p:nvPr/>
        </p:nvSpPr>
        <p:spPr>
          <a:xfrm>
            <a:off x="7215125" y="3241122"/>
            <a:ext cx="2044149" cy="369332"/>
          </a:xfrm>
          <a:prstGeom prst="rect">
            <a:avLst/>
          </a:prstGeom>
        </p:spPr>
        <p:txBody>
          <a:bodyPr wrap="none">
            <a:spAutoFit/>
          </a:bodyPr>
          <a:lstStyle/>
          <a:p>
            <a:r>
              <a:rPr lang="zh-CN" altLang="en-US" b="1" dirty="0"/>
              <a:t>三个“伟大飞跃”</a:t>
            </a:r>
            <a:endParaRPr lang="en-US" altLang="zh-CN" sz="2000" dirty="0">
              <a:solidFill>
                <a:schemeClr val="tx1">
                  <a:lumMod val="75000"/>
                  <a:lumOff val="25000"/>
                </a:schemeClr>
              </a:solidFill>
              <a:cs typeface="+mn-ea"/>
              <a:sym typeface="+mn-lt"/>
            </a:endParaRPr>
          </a:p>
        </p:txBody>
      </p:sp>
      <p:sp>
        <p:nvSpPr>
          <p:cNvPr id="151" name="矩形 150"/>
          <p:cNvSpPr/>
          <p:nvPr/>
        </p:nvSpPr>
        <p:spPr>
          <a:xfrm>
            <a:off x="7215125" y="3917809"/>
            <a:ext cx="2044149" cy="369332"/>
          </a:xfrm>
          <a:prstGeom prst="rect">
            <a:avLst/>
          </a:prstGeom>
        </p:spPr>
        <p:txBody>
          <a:bodyPr wrap="none">
            <a:spAutoFit/>
          </a:bodyPr>
          <a:lstStyle/>
          <a:p>
            <a:r>
              <a:rPr lang="zh-CN" altLang="en-US" b="1" dirty="0"/>
              <a:t>三个“充分证明”</a:t>
            </a:r>
            <a:endParaRPr lang="en-US" altLang="zh-CN" sz="2000" dirty="0">
              <a:solidFill>
                <a:schemeClr val="tx1">
                  <a:lumMod val="75000"/>
                  <a:lumOff val="25000"/>
                </a:schemeClr>
              </a:solidFill>
              <a:cs typeface="+mn-ea"/>
              <a:sym typeface="+mn-lt"/>
            </a:endParaRPr>
          </a:p>
        </p:txBody>
      </p:sp>
      <p:sp>
        <p:nvSpPr>
          <p:cNvPr id="152" name="矩形 151"/>
          <p:cNvSpPr/>
          <p:nvPr/>
        </p:nvSpPr>
        <p:spPr>
          <a:xfrm>
            <a:off x="7215125" y="4612208"/>
            <a:ext cx="3211135" cy="873957"/>
          </a:xfrm>
          <a:prstGeom prst="rect">
            <a:avLst/>
          </a:prstGeom>
        </p:spPr>
        <p:txBody>
          <a:bodyPr wrap="none">
            <a:spAutoFit/>
          </a:bodyPr>
          <a:lstStyle/>
          <a:p>
            <a:pPr>
              <a:lnSpc>
                <a:spcPct val="150000"/>
              </a:lnSpc>
            </a:pPr>
            <a:r>
              <a:rPr lang="zh-CN" altLang="en-US" b="1" dirty="0"/>
              <a:t>改革开放</a:t>
            </a:r>
            <a:r>
              <a:rPr lang="en-US" altLang="zh-CN" b="1" dirty="0"/>
              <a:t>40</a:t>
            </a:r>
            <a:r>
              <a:rPr lang="zh-CN" altLang="en-US" b="1" dirty="0"/>
              <a:t>年宝贵经验的九</a:t>
            </a:r>
            <a:r>
              <a:rPr lang="zh-CN" altLang="en-US" b="1" dirty="0" smtClean="0"/>
              <a:t>个</a:t>
            </a:r>
            <a:endParaRPr lang="en-US" altLang="zh-CN" b="1" dirty="0" smtClean="0"/>
          </a:p>
          <a:p>
            <a:pPr>
              <a:lnSpc>
                <a:spcPct val="150000"/>
              </a:lnSpc>
            </a:pPr>
            <a:r>
              <a:rPr lang="zh-CN" altLang="en-US" b="1" dirty="0" smtClean="0"/>
              <a:t>“必须坚持”</a:t>
            </a:r>
            <a:endParaRPr lang="en-US" altLang="zh-CN" sz="2000" dirty="0">
              <a:solidFill>
                <a:schemeClr val="tx1">
                  <a:lumMod val="75000"/>
                  <a:lumOff val="25000"/>
                </a:schemeClr>
              </a:solidFill>
              <a:cs typeface="+mn-ea"/>
              <a:sym typeface="+mn-lt"/>
            </a:endParaRPr>
          </a:p>
        </p:txBody>
      </p:sp>
      <p:grpSp>
        <p:nvGrpSpPr>
          <p:cNvPr id="154" name="组合 153">
            <a:extLst>
              <a:ext uri="{FF2B5EF4-FFF2-40B4-BE49-F238E27FC236}">
                <a16:creationId xmlns:a16="http://schemas.microsoft.com/office/drawing/2014/main" xmlns="" id="{BF3F9954-6FF7-46A8-91C2-BFF2C69AF58C}"/>
              </a:ext>
            </a:extLst>
          </p:cNvPr>
          <p:cNvGrpSpPr/>
          <p:nvPr/>
        </p:nvGrpSpPr>
        <p:grpSpPr>
          <a:xfrm>
            <a:off x="6312866" y="3109910"/>
            <a:ext cx="686591" cy="555435"/>
            <a:chOff x="8215590" y="-1172891"/>
            <a:chExt cx="686591" cy="555435"/>
          </a:xfrm>
        </p:grpSpPr>
        <p:grpSp>
          <p:nvGrpSpPr>
            <p:cNvPr id="155" name="组合 154">
              <a:extLst>
                <a:ext uri="{FF2B5EF4-FFF2-40B4-BE49-F238E27FC236}">
                  <a16:creationId xmlns:a16="http://schemas.microsoft.com/office/drawing/2014/main" xmlns="" id="{6A6A6D55-DEAA-4A08-9E60-908BB2C7C72E}"/>
                </a:ext>
              </a:extLst>
            </p:cNvPr>
            <p:cNvGrpSpPr/>
            <p:nvPr/>
          </p:nvGrpSpPr>
          <p:grpSpPr>
            <a:xfrm>
              <a:off x="8279772" y="-1162144"/>
              <a:ext cx="558230" cy="544688"/>
              <a:chOff x="5128348" y="1092200"/>
              <a:chExt cx="1177925" cy="1149350"/>
            </a:xfrm>
          </p:grpSpPr>
          <p:sp>
            <p:nvSpPr>
              <p:cNvPr id="157" name="Freeform 17">
                <a:extLst>
                  <a:ext uri="{FF2B5EF4-FFF2-40B4-BE49-F238E27FC236}">
                    <a16:creationId xmlns:a16="http://schemas.microsoft.com/office/drawing/2014/main" xmlns="" id="{0E2DF315-DF5E-456C-B8B8-99B21E200DB1}"/>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8">
                <a:extLst>
                  <a:ext uri="{FF2B5EF4-FFF2-40B4-BE49-F238E27FC236}">
                    <a16:creationId xmlns:a16="http://schemas.microsoft.com/office/drawing/2014/main" xmlns="" id="{D4FB5EC9-CC9E-4727-A0F6-A066B072FEDF}"/>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56" name="TextBox 45">
              <a:extLst>
                <a:ext uri="{FF2B5EF4-FFF2-40B4-BE49-F238E27FC236}">
                  <a16:creationId xmlns:a16="http://schemas.microsoft.com/office/drawing/2014/main" xmlns="" id="{3ADAB128-2263-4491-B7CF-8F3BC48C1264}"/>
                </a:ext>
              </a:extLst>
            </p:cNvPr>
            <p:cNvSpPr txBox="1"/>
            <p:nvPr/>
          </p:nvSpPr>
          <p:spPr>
            <a:xfrm>
              <a:off x="8215590" y="-1172891"/>
              <a:ext cx="686591" cy="553998"/>
            </a:xfrm>
            <a:prstGeom prst="rect">
              <a:avLst/>
            </a:prstGeom>
            <a:noFill/>
          </p:spPr>
          <p:txBody>
            <a:bodyPr wrap="square" rtlCol="0" anchor="ctr" anchorCtr="0">
              <a:spAutoFit/>
            </a:bodyPr>
            <a:lstStyle/>
            <a:p>
              <a:pPr algn="ctr"/>
              <a:r>
                <a:rPr lang="en-US" altLang="zh-CN" sz="3000" dirty="0" smtClean="0">
                  <a:solidFill>
                    <a:schemeClr val="bg1"/>
                  </a:solidFill>
                  <a:cs typeface="+mn-ea"/>
                  <a:sym typeface="+mn-lt"/>
                </a:rPr>
                <a:t>05</a:t>
              </a:r>
              <a:endParaRPr lang="zh-CN" altLang="en-US" sz="3000" dirty="0">
                <a:solidFill>
                  <a:schemeClr val="bg1"/>
                </a:solidFill>
                <a:cs typeface="+mn-ea"/>
                <a:sym typeface="+mn-lt"/>
              </a:endParaRPr>
            </a:p>
          </p:txBody>
        </p:sp>
      </p:grpSp>
      <p:grpSp>
        <p:nvGrpSpPr>
          <p:cNvPr id="159" name="组合 158">
            <a:extLst>
              <a:ext uri="{FF2B5EF4-FFF2-40B4-BE49-F238E27FC236}">
                <a16:creationId xmlns:a16="http://schemas.microsoft.com/office/drawing/2014/main" xmlns="" id="{711FA0B8-571A-4F39-AAC7-B73D39E65EB2}"/>
              </a:ext>
            </a:extLst>
          </p:cNvPr>
          <p:cNvGrpSpPr/>
          <p:nvPr/>
        </p:nvGrpSpPr>
        <p:grpSpPr>
          <a:xfrm>
            <a:off x="6313644" y="3842510"/>
            <a:ext cx="686591" cy="553998"/>
            <a:chOff x="8216368" y="-1165154"/>
            <a:chExt cx="686591" cy="553998"/>
          </a:xfrm>
        </p:grpSpPr>
        <p:grpSp>
          <p:nvGrpSpPr>
            <p:cNvPr id="160" name="组合 159">
              <a:extLst>
                <a:ext uri="{FF2B5EF4-FFF2-40B4-BE49-F238E27FC236}">
                  <a16:creationId xmlns:a16="http://schemas.microsoft.com/office/drawing/2014/main" xmlns="" id="{0DCF8E22-D0AC-44AC-B9EE-0EE6421D23FE}"/>
                </a:ext>
              </a:extLst>
            </p:cNvPr>
            <p:cNvGrpSpPr/>
            <p:nvPr/>
          </p:nvGrpSpPr>
          <p:grpSpPr>
            <a:xfrm>
              <a:off x="8279772" y="-1162144"/>
              <a:ext cx="558230" cy="544688"/>
              <a:chOff x="5128348" y="1092200"/>
              <a:chExt cx="1177925" cy="1149350"/>
            </a:xfrm>
          </p:grpSpPr>
          <p:sp>
            <p:nvSpPr>
              <p:cNvPr id="162" name="Freeform 17">
                <a:extLst>
                  <a:ext uri="{FF2B5EF4-FFF2-40B4-BE49-F238E27FC236}">
                    <a16:creationId xmlns:a16="http://schemas.microsoft.com/office/drawing/2014/main" xmlns="" id="{7A7EEE6A-40F7-4C7F-AE73-A482EFE2890F}"/>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8">
                <a:extLst>
                  <a:ext uri="{FF2B5EF4-FFF2-40B4-BE49-F238E27FC236}">
                    <a16:creationId xmlns:a16="http://schemas.microsoft.com/office/drawing/2014/main" xmlns="" id="{A072FDB3-E13F-4A03-BB0C-0A7A9171C6D0}"/>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61" name="TextBox 45">
              <a:extLst>
                <a:ext uri="{FF2B5EF4-FFF2-40B4-BE49-F238E27FC236}">
                  <a16:creationId xmlns:a16="http://schemas.microsoft.com/office/drawing/2014/main" xmlns="" id="{F176B719-FD5C-42A8-AD7E-C11E0C556899}"/>
                </a:ext>
              </a:extLst>
            </p:cNvPr>
            <p:cNvSpPr txBox="1"/>
            <p:nvPr/>
          </p:nvSpPr>
          <p:spPr>
            <a:xfrm>
              <a:off x="8216368" y="-1165154"/>
              <a:ext cx="686591" cy="553998"/>
            </a:xfrm>
            <a:prstGeom prst="rect">
              <a:avLst/>
            </a:prstGeom>
            <a:noFill/>
          </p:spPr>
          <p:txBody>
            <a:bodyPr wrap="square" rtlCol="0" anchor="ctr" anchorCtr="0">
              <a:spAutoFit/>
            </a:bodyPr>
            <a:lstStyle/>
            <a:p>
              <a:pPr algn="ctr"/>
              <a:r>
                <a:rPr lang="en-US" altLang="zh-CN" sz="3000" dirty="0" smtClean="0">
                  <a:solidFill>
                    <a:schemeClr val="bg1"/>
                  </a:solidFill>
                  <a:cs typeface="+mn-ea"/>
                  <a:sym typeface="+mn-lt"/>
                </a:rPr>
                <a:t>06</a:t>
              </a:r>
              <a:endParaRPr lang="zh-CN" altLang="en-US" sz="3000" dirty="0">
                <a:solidFill>
                  <a:schemeClr val="bg1"/>
                </a:solidFill>
                <a:cs typeface="+mn-ea"/>
                <a:sym typeface="+mn-lt"/>
              </a:endParaRPr>
            </a:p>
          </p:txBody>
        </p:sp>
      </p:grpSp>
      <p:grpSp>
        <p:nvGrpSpPr>
          <p:cNvPr id="164" name="组合 163">
            <a:extLst>
              <a:ext uri="{FF2B5EF4-FFF2-40B4-BE49-F238E27FC236}">
                <a16:creationId xmlns:a16="http://schemas.microsoft.com/office/drawing/2014/main" xmlns="" id="{DB36DCB9-D501-41C3-9D3C-8F8EF39326B2}"/>
              </a:ext>
            </a:extLst>
          </p:cNvPr>
          <p:cNvGrpSpPr/>
          <p:nvPr/>
        </p:nvGrpSpPr>
        <p:grpSpPr>
          <a:xfrm>
            <a:off x="6312865" y="4579137"/>
            <a:ext cx="686591" cy="560060"/>
            <a:chOff x="8215589" y="-1162144"/>
            <a:chExt cx="686591" cy="560060"/>
          </a:xfrm>
        </p:grpSpPr>
        <p:grpSp>
          <p:nvGrpSpPr>
            <p:cNvPr id="165" name="组合 164">
              <a:extLst>
                <a:ext uri="{FF2B5EF4-FFF2-40B4-BE49-F238E27FC236}">
                  <a16:creationId xmlns:a16="http://schemas.microsoft.com/office/drawing/2014/main" xmlns="" id="{2AC175B1-9898-4935-A811-FEC567B35AE1}"/>
                </a:ext>
              </a:extLst>
            </p:cNvPr>
            <p:cNvGrpSpPr/>
            <p:nvPr/>
          </p:nvGrpSpPr>
          <p:grpSpPr>
            <a:xfrm>
              <a:off x="8279772" y="-1162144"/>
              <a:ext cx="558230" cy="544688"/>
              <a:chOff x="5128348" y="1092200"/>
              <a:chExt cx="1177925" cy="1149350"/>
            </a:xfrm>
          </p:grpSpPr>
          <p:sp>
            <p:nvSpPr>
              <p:cNvPr id="167" name="Freeform 17">
                <a:extLst>
                  <a:ext uri="{FF2B5EF4-FFF2-40B4-BE49-F238E27FC236}">
                    <a16:creationId xmlns:a16="http://schemas.microsoft.com/office/drawing/2014/main" xmlns="" id="{BA699FBD-9299-4C20-853A-BDB07DBD9696}"/>
                  </a:ext>
                </a:extLst>
              </p:cNvPr>
              <p:cNvSpPr/>
              <p:nvPr/>
            </p:nvSpPr>
            <p:spPr bwMode="auto">
              <a:xfrm>
                <a:off x="5128348" y="1092200"/>
                <a:ext cx="1177925" cy="1149350"/>
              </a:xfrm>
              <a:custGeom>
                <a:avLst/>
                <a:gdLst>
                  <a:gd name="T0" fmla="*/ 128 w 1610"/>
                  <a:gd name="T1" fmla="*/ 0 h 1610"/>
                  <a:gd name="T2" fmla="*/ 1481 w 1610"/>
                  <a:gd name="T3" fmla="*/ 0 h 1610"/>
                  <a:gd name="T4" fmla="*/ 1610 w 1610"/>
                  <a:gd name="T5" fmla="*/ 128 h 1610"/>
                  <a:gd name="T6" fmla="*/ 1610 w 1610"/>
                  <a:gd name="T7" fmla="*/ 1481 h 1610"/>
                  <a:gd name="T8" fmla="*/ 1481 w 1610"/>
                  <a:gd name="T9" fmla="*/ 1610 h 1610"/>
                  <a:gd name="T10" fmla="*/ 128 w 1610"/>
                  <a:gd name="T11" fmla="*/ 1610 h 1610"/>
                  <a:gd name="T12" fmla="*/ 0 w 1610"/>
                  <a:gd name="T13" fmla="*/ 1481 h 1610"/>
                  <a:gd name="T14" fmla="*/ 0 w 1610"/>
                  <a:gd name="T15" fmla="*/ 128 h 1610"/>
                  <a:gd name="T16" fmla="*/ 128 w 1610"/>
                  <a:gd name="T1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 h="1610">
                    <a:moveTo>
                      <a:pt x="128" y="0"/>
                    </a:moveTo>
                    <a:lnTo>
                      <a:pt x="1481" y="0"/>
                    </a:lnTo>
                    <a:cubicBezTo>
                      <a:pt x="1552" y="0"/>
                      <a:pt x="1610" y="58"/>
                      <a:pt x="1610" y="128"/>
                    </a:cubicBezTo>
                    <a:lnTo>
                      <a:pt x="1610" y="1481"/>
                    </a:lnTo>
                    <a:cubicBezTo>
                      <a:pt x="1610" y="1552"/>
                      <a:pt x="1552" y="1610"/>
                      <a:pt x="1481" y="1610"/>
                    </a:cubicBezTo>
                    <a:lnTo>
                      <a:pt x="128" y="1610"/>
                    </a:lnTo>
                    <a:cubicBezTo>
                      <a:pt x="58" y="1610"/>
                      <a:pt x="0" y="1552"/>
                      <a:pt x="0" y="1481"/>
                    </a:cubicBezTo>
                    <a:lnTo>
                      <a:pt x="0" y="128"/>
                    </a:lnTo>
                    <a:cubicBezTo>
                      <a:pt x="0" y="58"/>
                      <a:pt x="58" y="0"/>
                      <a:pt x="12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8">
                <a:extLst>
                  <a:ext uri="{FF2B5EF4-FFF2-40B4-BE49-F238E27FC236}">
                    <a16:creationId xmlns:a16="http://schemas.microsoft.com/office/drawing/2014/main" xmlns="" id="{A120D945-D494-4DAE-BD42-863041302FCD}"/>
                  </a:ext>
                </a:extLst>
              </p:cNvPr>
              <p:cNvSpPr/>
              <p:nvPr/>
            </p:nvSpPr>
            <p:spPr bwMode="auto">
              <a:xfrm>
                <a:off x="5160098" y="1122363"/>
                <a:ext cx="1116013" cy="1089025"/>
              </a:xfrm>
              <a:custGeom>
                <a:avLst/>
                <a:gdLst>
                  <a:gd name="T0" fmla="*/ 100 w 1524"/>
                  <a:gd name="T1" fmla="*/ 0 h 1524"/>
                  <a:gd name="T2" fmla="*/ 1424 w 1524"/>
                  <a:gd name="T3" fmla="*/ 0 h 1524"/>
                  <a:gd name="T4" fmla="*/ 1524 w 1524"/>
                  <a:gd name="T5" fmla="*/ 100 h 1524"/>
                  <a:gd name="T6" fmla="*/ 1524 w 1524"/>
                  <a:gd name="T7" fmla="*/ 1424 h 1524"/>
                  <a:gd name="T8" fmla="*/ 1424 w 1524"/>
                  <a:gd name="T9" fmla="*/ 1524 h 1524"/>
                  <a:gd name="T10" fmla="*/ 100 w 1524"/>
                  <a:gd name="T11" fmla="*/ 1524 h 1524"/>
                  <a:gd name="T12" fmla="*/ 0 w 1524"/>
                  <a:gd name="T13" fmla="*/ 1424 h 1524"/>
                  <a:gd name="T14" fmla="*/ 0 w 1524"/>
                  <a:gd name="T15" fmla="*/ 100 h 1524"/>
                  <a:gd name="T16" fmla="*/ 100 w 1524"/>
                  <a:gd name="T17"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4" h="1524">
                    <a:moveTo>
                      <a:pt x="100" y="0"/>
                    </a:moveTo>
                    <a:lnTo>
                      <a:pt x="1424" y="0"/>
                    </a:lnTo>
                    <a:cubicBezTo>
                      <a:pt x="1479" y="0"/>
                      <a:pt x="1524" y="45"/>
                      <a:pt x="1524" y="100"/>
                    </a:cubicBezTo>
                    <a:lnTo>
                      <a:pt x="1524" y="1424"/>
                    </a:lnTo>
                    <a:cubicBezTo>
                      <a:pt x="1524" y="1479"/>
                      <a:pt x="1479" y="1524"/>
                      <a:pt x="1424" y="1524"/>
                    </a:cubicBezTo>
                    <a:lnTo>
                      <a:pt x="100" y="1524"/>
                    </a:lnTo>
                    <a:cubicBezTo>
                      <a:pt x="45" y="1524"/>
                      <a:pt x="0" y="1479"/>
                      <a:pt x="0" y="1424"/>
                    </a:cubicBezTo>
                    <a:lnTo>
                      <a:pt x="0" y="100"/>
                    </a:lnTo>
                    <a:cubicBezTo>
                      <a:pt x="0" y="45"/>
                      <a:pt x="45" y="0"/>
                      <a:pt x="100" y="0"/>
                    </a:cubicBezTo>
                    <a:close/>
                  </a:path>
                </a:pathLst>
              </a:custGeom>
              <a:noFill/>
              <a:ln w="6350" cap="flat">
                <a:solidFill>
                  <a:srgbClr val="FEFEF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66" name="TextBox 45">
              <a:extLst>
                <a:ext uri="{FF2B5EF4-FFF2-40B4-BE49-F238E27FC236}">
                  <a16:creationId xmlns:a16="http://schemas.microsoft.com/office/drawing/2014/main" xmlns="" id="{6EC1841E-6542-488E-B5D7-8003B4EED340}"/>
                </a:ext>
              </a:extLst>
            </p:cNvPr>
            <p:cNvSpPr txBox="1"/>
            <p:nvPr/>
          </p:nvSpPr>
          <p:spPr>
            <a:xfrm>
              <a:off x="8215589" y="-1156082"/>
              <a:ext cx="686591" cy="553998"/>
            </a:xfrm>
            <a:prstGeom prst="rect">
              <a:avLst/>
            </a:prstGeom>
            <a:noFill/>
          </p:spPr>
          <p:txBody>
            <a:bodyPr wrap="square" rtlCol="0" anchor="ctr" anchorCtr="0">
              <a:spAutoFit/>
            </a:bodyPr>
            <a:lstStyle/>
            <a:p>
              <a:pPr algn="ctr"/>
              <a:r>
                <a:rPr lang="en-US" altLang="zh-CN" sz="3000" dirty="0" smtClean="0">
                  <a:solidFill>
                    <a:schemeClr val="bg1"/>
                  </a:solidFill>
                  <a:cs typeface="+mn-ea"/>
                  <a:sym typeface="+mn-lt"/>
                </a:rPr>
                <a:t>07</a:t>
              </a:r>
              <a:endParaRPr lang="zh-CN" altLang="en-US" sz="3000" dirty="0">
                <a:solidFill>
                  <a:schemeClr val="bg1"/>
                </a:solidFill>
                <a:cs typeface="+mn-ea"/>
                <a:sym typeface="+mn-lt"/>
              </a:endParaRPr>
            </a:p>
          </p:txBody>
        </p:sp>
      </p:grpSp>
      <p:grpSp>
        <p:nvGrpSpPr>
          <p:cNvPr id="169" name="组合 168">
            <a:extLst>
              <a:ext uri="{FF2B5EF4-FFF2-40B4-BE49-F238E27FC236}">
                <a16:creationId xmlns:a16="http://schemas.microsoft.com/office/drawing/2014/main" xmlns="" id="{8A60C9B4-7DF0-4C1A-A1BC-7B5F6FE7BD9C}"/>
              </a:ext>
            </a:extLst>
          </p:cNvPr>
          <p:cNvGrpSpPr/>
          <p:nvPr/>
        </p:nvGrpSpPr>
        <p:grpSpPr>
          <a:xfrm>
            <a:off x="6641418" y="3566363"/>
            <a:ext cx="61907" cy="378300"/>
            <a:chOff x="5677623" y="2119313"/>
            <a:chExt cx="63500" cy="433388"/>
          </a:xfrm>
        </p:grpSpPr>
        <p:sp>
          <p:nvSpPr>
            <p:cNvPr id="170" name="Oval 19">
              <a:extLst>
                <a:ext uri="{FF2B5EF4-FFF2-40B4-BE49-F238E27FC236}">
                  <a16:creationId xmlns:a16="http://schemas.microsoft.com/office/drawing/2014/main" xmlns="" id="{1F897860-33A0-47E9-AAD0-CD41397144AB}"/>
                </a:ext>
              </a:extLst>
            </p:cNvPr>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171" name="Oval 20">
              <a:extLst>
                <a:ext uri="{FF2B5EF4-FFF2-40B4-BE49-F238E27FC236}">
                  <a16:creationId xmlns:a16="http://schemas.microsoft.com/office/drawing/2014/main" xmlns="" id="{0810AC31-5930-48E9-A2DA-A448D6C09CE5}"/>
                </a:ext>
              </a:extLst>
            </p:cNvPr>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172" name="Freeform 21">
              <a:extLst>
                <a:ext uri="{FF2B5EF4-FFF2-40B4-BE49-F238E27FC236}">
                  <a16:creationId xmlns:a16="http://schemas.microsoft.com/office/drawing/2014/main" xmlns="" id="{3CA0769E-8A39-4E58-9C30-7A5C89DB8454}"/>
                </a:ext>
              </a:extLst>
            </p:cNvPr>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3" name="组合 172">
            <a:extLst>
              <a:ext uri="{FF2B5EF4-FFF2-40B4-BE49-F238E27FC236}">
                <a16:creationId xmlns:a16="http://schemas.microsoft.com/office/drawing/2014/main" xmlns="" id="{71995F15-4F50-41B0-B1D1-CB61750A6E3B}"/>
              </a:ext>
            </a:extLst>
          </p:cNvPr>
          <p:cNvGrpSpPr/>
          <p:nvPr/>
        </p:nvGrpSpPr>
        <p:grpSpPr>
          <a:xfrm>
            <a:off x="6641418" y="4309070"/>
            <a:ext cx="61907" cy="378300"/>
            <a:chOff x="5677623" y="2119313"/>
            <a:chExt cx="63500" cy="433388"/>
          </a:xfrm>
        </p:grpSpPr>
        <p:sp>
          <p:nvSpPr>
            <p:cNvPr id="174" name="Oval 19">
              <a:extLst>
                <a:ext uri="{FF2B5EF4-FFF2-40B4-BE49-F238E27FC236}">
                  <a16:creationId xmlns:a16="http://schemas.microsoft.com/office/drawing/2014/main" xmlns="" id="{9402CE6D-4BB6-432D-ACA9-457E7E920004}"/>
                </a:ext>
              </a:extLst>
            </p:cNvPr>
            <p:cNvSpPr>
              <a:spLocks noChangeArrowheads="1"/>
            </p:cNvSpPr>
            <p:nvPr/>
          </p:nvSpPr>
          <p:spPr bwMode="auto">
            <a:xfrm>
              <a:off x="5677623" y="2119313"/>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175" name="Oval 20">
              <a:extLst>
                <a:ext uri="{FF2B5EF4-FFF2-40B4-BE49-F238E27FC236}">
                  <a16:creationId xmlns:a16="http://schemas.microsoft.com/office/drawing/2014/main" xmlns="" id="{08A7120E-222A-43DE-B782-349F37B06CDD}"/>
                </a:ext>
              </a:extLst>
            </p:cNvPr>
            <p:cNvSpPr>
              <a:spLocks noChangeArrowheads="1"/>
            </p:cNvSpPr>
            <p:nvPr/>
          </p:nvSpPr>
          <p:spPr bwMode="auto">
            <a:xfrm>
              <a:off x="5677623" y="2490788"/>
              <a:ext cx="63500" cy="61913"/>
            </a:xfrm>
            <a:prstGeom prst="ellipse">
              <a:avLst/>
            </a:prstGeom>
            <a:solidFill>
              <a:srgbClr val="231915"/>
            </a:solidFill>
            <a:ln w="1428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176" name="Freeform 21">
              <a:extLst>
                <a:ext uri="{FF2B5EF4-FFF2-40B4-BE49-F238E27FC236}">
                  <a16:creationId xmlns:a16="http://schemas.microsoft.com/office/drawing/2014/main" xmlns="" id="{6422A812-346D-4903-B71C-A27576D844C6}"/>
                </a:ext>
              </a:extLst>
            </p:cNvPr>
            <p:cNvSpPr/>
            <p:nvPr/>
          </p:nvSpPr>
          <p:spPr bwMode="auto">
            <a:xfrm>
              <a:off x="5693498" y="2139950"/>
              <a:ext cx="28575" cy="393700"/>
            </a:xfrm>
            <a:custGeom>
              <a:avLst/>
              <a:gdLst>
                <a:gd name="T0" fmla="*/ 37 w 37"/>
                <a:gd name="T1" fmla="*/ 27 h 551"/>
                <a:gd name="T2" fmla="*/ 37 w 37"/>
                <a:gd name="T3" fmla="*/ 525 h 551"/>
                <a:gd name="T4" fmla="*/ 0 w 37"/>
                <a:gd name="T5" fmla="*/ 525 h 551"/>
                <a:gd name="T6" fmla="*/ 0 w 37"/>
                <a:gd name="T7" fmla="*/ 27 h 551"/>
                <a:gd name="T8" fmla="*/ 37 w 37"/>
                <a:gd name="T9" fmla="*/ 27 h 551"/>
              </a:gdLst>
              <a:ahLst/>
              <a:cxnLst>
                <a:cxn ang="0">
                  <a:pos x="T0" y="T1"/>
                </a:cxn>
                <a:cxn ang="0">
                  <a:pos x="T2" y="T3"/>
                </a:cxn>
                <a:cxn ang="0">
                  <a:pos x="T4" y="T5"/>
                </a:cxn>
                <a:cxn ang="0">
                  <a:pos x="T6" y="T7"/>
                </a:cxn>
                <a:cxn ang="0">
                  <a:pos x="T8" y="T9"/>
                </a:cxn>
              </a:cxnLst>
              <a:rect l="0" t="0" r="r" b="b"/>
              <a:pathLst>
                <a:path w="37" h="551">
                  <a:moveTo>
                    <a:pt x="37" y="27"/>
                  </a:moveTo>
                  <a:cubicBezTo>
                    <a:pt x="37" y="193"/>
                    <a:pt x="37" y="359"/>
                    <a:pt x="37" y="525"/>
                  </a:cubicBezTo>
                  <a:cubicBezTo>
                    <a:pt x="36" y="550"/>
                    <a:pt x="1" y="551"/>
                    <a:pt x="0" y="525"/>
                  </a:cubicBezTo>
                  <a:cubicBezTo>
                    <a:pt x="0" y="359"/>
                    <a:pt x="0" y="193"/>
                    <a:pt x="0" y="27"/>
                  </a:cubicBezTo>
                  <a:cubicBezTo>
                    <a:pt x="1" y="0"/>
                    <a:pt x="36" y="1"/>
                    <a:pt x="37" y="27"/>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43069259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5C6BDFED-0E66-4AA1-85DC-08F388CD04DC}"/>
              </a:ext>
            </a:extLst>
          </p:cNvPr>
          <p:cNvSpPr/>
          <p:nvPr/>
        </p:nvSpPr>
        <p:spPr>
          <a:xfrm>
            <a:off x="680895" y="461712"/>
            <a:ext cx="4970606" cy="461665"/>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2400" spc="300" dirty="0" smtClean="0">
                <a:solidFill>
                  <a:schemeClr val="bg1"/>
                </a:solidFill>
                <a:cs typeface="+mn-ea"/>
                <a:sym typeface="+mn-lt"/>
              </a:rPr>
              <a:t>庆祝改革开放</a:t>
            </a:r>
            <a:r>
              <a:rPr lang="en-US" altLang="zh-CN" sz="2400" spc="300" dirty="0" smtClean="0">
                <a:solidFill>
                  <a:schemeClr val="bg1"/>
                </a:solidFill>
                <a:cs typeface="+mn-ea"/>
                <a:sym typeface="+mn-lt"/>
              </a:rPr>
              <a:t>40</a:t>
            </a:r>
            <a:r>
              <a:rPr lang="zh-CN" altLang="en-US" sz="2400" spc="300" dirty="0" smtClean="0">
                <a:solidFill>
                  <a:schemeClr val="bg1"/>
                </a:solidFill>
                <a:cs typeface="+mn-ea"/>
                <a:sym typeface="+mn-lt"/>
              </a:rPr>
              <a:t>周年大会概况</a:t>
            </a:r>
            <a:endParaRPr lang="en-US" altLang="zh-CN" sz="2400" spc="300" dirty="0">
              <a:solidFill>
                <a:schemeClr val="bg1"/>
              </a:solidFill>
              <a:cs typeface="+mn-ea"/>
              <a:sym typeface="+mn-lt"/>
            </a:endParaRPr>
          </a:p>
        </p:txBody>
      </p:sp>
      <p:sp>
        <p:nvSpPr>
          <p:cNvPr id="190" name="矩形 39"/>
          <p:cNvSpPr>
            <a:spLocks noChangeArrowheads="1"/>
          </p:cNvSpPr>
          <p:nvPr/>
        </p:nvSpPr>
        <p:spPr bwMode="auto">
          <a:xfrm>
            <a:off x="1562100" y="2363788"/>
            <a:ext cx="9288463" cy="3802062"/>
          </a:xfrm>
          <a:prstGeom prst="rect">
            <a:avLst/>
          </a:prstGeom>
          <a:noFill/>
          <a:ln w="12700" algn="ctr">
            <a:solidFill>
              <a:srgbClr val="FF3300"/>
            </a:solidFill>
            <a:prstDash val="dash"/>
            <a:miter lim="800000"/>
            <a:headEnd/>
            <a:tailEnd/>
          </a:ln>
          <a:extLst>
            <a:ext uri="{909E8E84-426E-40DD-AFC4-6F175D3DCCD1}">
              <a14:hiddenFill xmlns:a14="http://schemas.microsoft.com/office/drawing/2010/main">
                <a:solidFill>
                  <a:srgbClr val="FFFFFF"/>
                </a:solidFill>
              </a14:hiddenFill>
            </a:ext>
          </a:extLst>
        </p:spPr>
        <p:txBody>
          <a:bodyPr lIns="121926" tIns="60963" rIns="121926" bIns="6096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100">
              <a:solidFill>
                <a:srgbClr val="FFFFFF"/>
              </a:solidFill>
            </a:endParaRPr>
          </a:p>
        </p:txBody>
      </p:sp>
      <p:pic>
        <p:nvPicPr>
          <p:cNvPr id="191" name="Picture 2" descr="\\Sy\E\我图PPT\00001PNG素材\01党委政府\94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838994"/>
            <a:ext cx="113252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TextBox 147"/>
          <p:cNvSpPr txBox="1">
            <a:spLocks noChangeArrowheads="1"/>
          </p:cNvSpPr>
          <p:nvPr/>
        </p:nvSpPr>
        <p:spPr bwMode="auto">
          <a:xfrm>
            <a:off x="1995486" y="2809098"/>
            <a:ext cx="8567737" cy="30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138208" tIns="69103" rIns="138208" bIns="69103"/>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dirty="0">
                <a:solidFill>
                  <a:srgbClr val="FF0000"/>
                </a:solidFill>
                <a:latin typeface="+mn-ea"/>
                <a:ea typeface="+mn-ea"/>
              </a:rPr>
              <a:t>       </a:t>
            </a:r>
            <a:r>
              <a:rPr lang="en-US" altLang="zh-CN" dirty="0">
                <a:latin typeface="+mn-ea"/>
                <a:ea typeface="+mn-ea"/>
              </a:rPr>
              <a:t>40</a:t>
            </a:r>
            <a:r>
              <a:rPr lang="zh-CN" altLang="en-US" dirty="0">
                <a:latin typeface="+mn-ea"/>
                <a:ea typeface="+mn-ea"/>
              </a:rPr>
              <a:t>年前的今天，神州大地迎来一场具有深远历史意义的伟大转折。党的十一届三中全会召开，作出把党和国家工作中心转移到经济建设上来、实行改革开放的历史性决策</a:t>
            </a:r>
            <a:r>
              <a:rPr lang="zh-CN" altLang="en-US" dirty="0" smtClean="0">
                <a:latin typeface="+mn-ea"/>
                <a:ea typeface="+mn-ea"/>
              </a:rPr>
              <a:t>。</a:t>
            </a:r>
            <a:endParaRPr lang="en-US" altLang="zh-CN" dirty="0" smtClean="0">
              <a:latin typeface="+mn-ea"/>
              <a:ea typeface="+mn-ea"/>
            </a:endParaRPr>
          </a:p>
          <a:p>
            <a:pPr eaLnBrk="1" hangingPunct="1">
              <a:lnSpc>
                <a:spcPct val="150000"/>
              </a:lnSpc>
            </a:pPr>
            <a:r>
              <a:rPr lang="zh-CN" altLang="en-US" dirty="0" smtClean="0">
                <a:latin typeface="+mn-ea"/>
                <a:ea typeface="+mn-ea"/>
              </a:rPr>
              <a:t>       改革开放</a:t>
            </a:r>
            <a:r>
              <a:rPr lang="en-US" altLang="zh-CN" dirty="0">
                <a:latin typeface="+mn-ea"/>
                <a:ea typeface="+mn-ea"/>
              </a:rPr>
              <a:t>40</a:t>
            </a:r>
            <a:r>
              <a:rPr lang="zh-CN" altLang="en-US" dirty="0">
                <a:latin typeface="+mn-ea"/>
                <a:ea typeface="+mn-ea"/>
              </a:rPr>
              <a:t>年实践，以铁一般的事实充分证明，改革开放是党和人民大踏步赶上时代的重要法宝，是坚持和发展中国特色社会主义的必由之路，是决定当代中国命运的关键一招，也是决定实现“两个一百年”奋斗目标、实现中华民族伟大复兴的关键一招</a:t>
            </a:r>
            <a:r>
              <a:rPr lang="zh-CN" altLang="en-US" dirty="0" smtClean="0">
                <a:latin typeface="+mn-ea"/>
                <a:ea typeface="+mn-ea"/>
              </a:rPr>
              <a:t>。</a:t>
            </a:r>
            <a:endParaRPr lang="en-US" altLang="zh-CN" dirty="0" smtClean="0">
              <a:latin typeface="+mn-ea"/>
              <a:ea typeface="+mn-ea"/>
            </a:endParaRPr>
          </a:p>
          <a:p>
            <a:pPr eaLnBrk="1" hangingPunct="1">
              <a:lnSpc>
                <a:spcPct val="150000"/>
              </a:lnSpc>
            </a:pPr>
            <a:endParaRPr lang="zh-CN" altLang="en-US" b="1" dirty="0">
              <a:solidFill>
                <a:srgbClr val="FF0000"/>
              </a:solidFill>
              <a:latin typeface="+mn-ea"/>
              <a:ea typeface="+mn-ea"/>
            </a:endParaRPr>
          </a:p>
        </p:txBody>
      </p:sp>
      <p:grpSp>
        <p:nvGrpSpPr>
          <p:cNvPr id="193" name="组合 192"/>
          <p:cNvGrpSpPr/>
          <p:nvPr/>
        </p:nvGrpSpPr>
        <p:grpSpPr>
          <a:xfrm>
            <a:off x="3371056" y="2098637"/>
            <a:ext cx="5816600" cy="509626"/>
            <a:chOff x="3238500" y="2006058"/>
            <a:chExt cx="5816600" cy="509626"/>
          </a:xfrm>
        </p:grpSpPr>
        <p:sp>
          <p:nvSpPr>
            <p:cNvPr id="194" name="圆角矩形 193"/>
            <p:cNvSpPr/>
            <p:nvPr/>
          </p:nvSpPr>
          <p:spPr>
            <a:xfrm>
              <a:off x="3238500" y="2006058"/>
              <a:ext cx="5816600" cy="50962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3572597" y="2034655"/>
              <a:ext cx="5148405" cy="452432"/>
            </a:xfrm>
            <a:prstGeom prst="rect">
              <a:avLst/>
            </a:prstGeom>
          </p:spPr>
          <p:txBody>
            <a:bodyPr wrap="square">
              <a:spAutoFit/>
            </a:bodyPr>
            <a:lstStyle/>
            <a:p>
              <a:pPr algn="ctr">
                <a:lnSpc>
                  <a:spcPct val="130000"/>
                </a:lnSpc>
                <a:spcBef>
                  <a:spcPts val="600"/>
                </a:spcBef>
              </a:pPr>
              <a:r>
                <a:rPr lang="zh-CN" altLang="en-US" b="1" spc="300" dirty="0" smtClean="0">
                  <a:solidFill>
                    <a:schemeClr val="bg1"/>
                  </a:solidFill>
                </a:rPr>
                <a:t>庆祝改革开放</a:t>
              </a:r>
              <a:r>
                <a:rPr lang="en-US" altLang="zh-CN" b="1" spc="300" dirty="0" smtClean="0">
                  <a:solidFill>
                    <a:schemeClr val="bg1"/>
                  </a:solidFill>
                </a:rPr>
                <a:t>40</a:t>
              </a:r>
              <a:r>
                <a:rPr lang="zh-CN" altLang="en-US" b="1" spc="300" dirty="0" smtClean="0">
                  <a:solidFill>
                    <a:schemeClr val="bg1"/>
                  </a:solidFill>
                </a:rPr>
                <a:t>周年大会报告的主要</a:t>
              </a:r>
              <a:r>
                <a:rPr lang="zh-CN" altLang="en-US" b="1" spc="300" dirty="0">
                  <a:solidFill>
                    <a:schemeClr val="bg1"/>
                  </a:solidFill>
                </a:rPr>
                <a:t>意义</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4170171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071189"/>
            <a:ext cx="12192000" cy="21236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hqprint">
            <a:extLst>
              <a:ext uri="{BEBA8EAE-BF5A-486C-A8C5-ECC9F3942E4B}">
                <a14:imgProps xmlns:a14="http://schemas.microsoft.com/office/drawing/2010/main">
                  <a14:imgLayer r:embed="rId5">
                    <a14:imgEffect>
                      <a14:colorTemperature colorTemp="4200"/>
                    </a14:imgEffect>
                  </a14:imgLayer>
                </a14:imgProps>
              </a:ext>
              <a:ext uri="{28A0092B-C50C-407E-A947-70E740481C1C}">
                <a14:useLocalDpi xmlns:a14="http://schemas.microsoft.com/office/drawing/2010/main" val="0"/>
              </a:ext>
            </a:extLst>
          </a:blip>
          <a:stretch>
            <a:fillRect/>
          </a:stretch>
        </p:blipFill>
        <p:spPr>
          <a:xfrm>
            <a:off x="346563" y="4228623"/>
            <a:ext cx="1176750" cy="2468305"/>
          </a:xfrm>
          <a:prstGeom prst="rect">
            <a:avLst/>
          </a:prstGeom>
        </p:spPr>
      </p:pic>
      <p:pic>
        <p:nvPicPr>
          <p:cNvPr id="47" name="图片 46"/>
          <p:cNvPicPr>
            <a:picLocks noChangeAspect="1"/>
          </p:cNvPicPr>
          <p:nvPr/>
        </p:nvPicPr>
        <p:blipFill rotWithShape="1">
          <a:blip r:embed="rId6" cstate="print">
            <a:extLst>
              <a:ext uri="{28A0092B-C50C-407E-A947-70E740481C1C}">
                <a14:useLocalDpi xmlns:a14="http://schemas.microsoft.com/office/drawing/2010/main" val="0"/>
              </a:ext>
            </a:extLst>
          </a:blip>
          <a:srcRect l="9949" r="29932" b="12291"/>
          <a:stretch/>
        </p:blipFill>
        <p:spPr>
          <a:xfrm>
            <a:off x="1173745" y="4993558"/>
            <a:ext cx="3186242" cy="1734457"/>
          </a:xfrm>
          <a:prstGeom prst="rect">
            <a:avLst/>
          </a:prstGeom>
        </p:spPr>
      </p:pic>
      <p:sp>
        <p:nvSpPr>
          <p:cNvPr id="54" name="矩形 53"/>
          <p:cNvSpPr/>
          <p:nvPr/>
        </p:nvSpPr>
        <p:spPr>
          <a:xfrm>
            <a:off x="0" y="6689915"/>
            <a:ext cx="12192000" cy="168085"/>
          </a:xfrm>
          <a:prstGeom prst="rect">
            <a:avLst/>
          </a:prstGeom>
          <a:solidFill>
            <a:srgbClr val="9403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a:extLst>
              <a:ext uri="{FF2B5EF4-FFF2-40B4-BE49-F238E27FC236}">
                <a16:creationId xmlns:a16="http://schemas.microsoft.com/office/drawing/2014/main" xmlns="" id="{605B0C7B-4D02-48A7-89A8-3B665001B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9188" y="5996518"/>
            <a:ext cx="7819652" cy="675011"/>
          </a:xfrm>
          <a:prstGeom prst="rect">
            <a:avLst/>
          </a:prstGeom>
        </p:spPr>
      </p:pic>
      <p:pic>
        <p:nvPicPr>
          <p:cNvPr id="36" name="图片 35"/>
          <p:cNvPicPr>
            <a:picLocks noChangeAspect="1"/>
          </p:cNvPicPr>
          <p:nvPr/>
        </p:nvPicPr>
        <p:blipFill>
          <a:blip r:embed="rId8"/>
          <a:stretch>
            <a:fillRect/>
          </a:stretch>
        </p:blipFill>
        <p:spPr>
          <a:xfrm flipH="1">
            <a:off x="1056442" y="3247291"/>
            <a:ext cx="11135558" cy="3442624"/>
          </a:xfrm>
          <a:prstGeom prst="rect">
            <a:avLst/>
          </a:prstGeom>
        </p:spPr>
      </p:pic>
      <p:sp>
        <p:nvSpPr>
          <p:cNvPr id="34" name="Freeform 5"/>
          <p:cNvSpPr>
            <a:spLocks/>
          </p:cNvSpPr>
          <p:nvPr/>
        </p:nvSpPr>
        <p:spPr bwMode="auto">
          <a:xfrm>
            <a:off x="2745308" y="2247975"/>
            <a:ext cx="1232707" cy="1233937"/>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5" name="TextBox 20"/>
          <p:cNvSpPr txBox="1"/>
          <p:nvPr/>
        </p:nvSpPr>
        <p:spPr>
          <a:xfrm>
            <a:off x="4443302" y="2547471"/>
            <a:ext cx="6046898" cy="1323439"/>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algn="ctr"/>
            <a:r>
              <a:rPr lang="zh-CN" altLang="en-US" sz="4000" spc="300" dirty="0">
                <a:solidFill>
                  <a:schemeClr val="bg1"/>
                </a:solidFill>
                <a:latin typeface="+mn-ea"/>
                <a:cs typeface="+mn-ea"/>
                <a:sym typeface="+mn-lt"/>
              </a:rPr>
              <a:t>习近平总书记报告内容精解解读</a:t>
            </a:r>
            <a:endParaRPr lang="en-US" altLang="zh-CN" sz="4000" spc="300" dirty="0">
              <a:solidFill>
                <a:schemeClr val="bg1"/>
              </a:solidFill>
              <a:latin typeface="+mn-ea"/>
              <a:cs typeface="+mn-ea"/>
              <a:sym typeface="+mn-lt"/>
            </a:endParaRPr>
          </a:p>
        </p:txBody>
      </p:sp>
      <p:sp>
        <p:nvSpPr>
          <p:cNvPr id="33" name="Rectangle 9"/>
          <p:cNvSpPr>
            <a:spLocks noChangeArrowheads="1"/>
          </p:cNvSpPr>
          <p:nvPr/>
        </p:nvSpPr>
        <p:spPr bwMode="auto">
          <a:xfrm>
            <a:off x="3102183" y="2071189"/>
            <a:ext cx="98424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3800" b="1" i="0" u="none" strike="noStrike" kern="0" cap="none" spc="0" normalizeH="0" baseline="0" noProof="0" dirty="0" smtClean="0">
                <a:ln>
                  <a:noFill/>
                </a:ln>
                <a:solidFill>
                  <a:schemeClr val="bg1"/>
                </a:solidFill>
                <a:effectLst/>
                <a:uLnTx/>
                <a:uFillTx/>
                <a:cs typeface="+mn-ea"/>
                <a:sym typeface="+mn-lt"/>
              </a:rPr>
              <a:t>2</a:t>
            </a:r>
            <a:endParaRPr kumimoji="0" lang="zh-CN" altLang="zh-CN" sz="2000" b="1" i="0" u="none" strike="noStrike" kern="0" cap="none" spc="0" normalizeH="0" baseline="0" noProof="0" dirty="0">
              <a:ln>
                <a:noFill/>
              </a:ln>
              <a:solidFill>
                <a:schemeClr val="bg1"/>
              </a:solidFill>
              <a:effectLst/>
              <a:uLnTx/>
              <a:uFillTx/>
              <a:cs typeface="+mn-ea"/>
              <a:sym typeface="+mn-lt"/>
            </a:endParaRPr>
          </a:p>
        </p:txBody>
      </p:sp>
      <p:pic>
        <p:nvPicPr>
          <p:cNvPr id="12" name="图片 1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36521" y="859879"/>
            <a:ext cx="2362550" cy="1079836"/>
          </a:xfrm>
          <a:prstGeom prst="rect">
            <a:avLst/>
          </a:prstGeom>
        </p:spPr>
      </p:pic>
    </p:spTree>
    <p:extLst>
      <p:ext uri="{BB962C8B-B14F-4D97-AF65-F5344CB8AC3E}">
        <p14:creationId xmlns:p14="http://schemas.microsoft.com/office/powerpoint/2010/main" val="12572131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nodeType="withEffect">
                                  <p:stCondLst>
                                    <p:cond delay="30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2" presetClass="entr" presetSubtype="0" fill="hold" nodeType="withEffect">
                                  <p:stCondLst>
                                    <p:cond delay="7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2" presetClass="entr" presetSubtype="8" decel="100000" fill="hold" nodeType="withEffect">
                                  <p:stCondLst>
                                    <p:cond delay="1100"/>
                                  </p:stCondLst>
                                  <p:childTnLst>
                                    <p:set>
                                      <p:cBhvr>
                                        <p:cTn id="17" dur="1" fill="hold">
                                          <p:stCondLst>
                                            <p:cond delay="0"/>
                                          </p:stCondLst>
                                        </p:cTn>
                                        <p:tgtEl>
                                          <p:spTgt spid="46"/>
                                        </p:tgtEl>
                                        <p:attrNameLst>
                                          <p:attrName>style.visibility</p:attrName>
                                        </p:attrNameLst>
                                      </p:cBhvr>
                                      <p:to>
                                        <p:strVal val="visible"/>
                                      </p:to>
                                    </p:set>
                                    <p:anim calcmode="lin" valueType="num">
                                      <p:cBhvr additive="base">
                                        <p:cTn id="18" dur="750" fill="hold"/>
                                        <p:tgtEl>
                                          <p:spTgt spid="46"/>
                                        </p:tgtEl>
                                        <p:attrNameLst>
                                          <p:attrName>ppt_x</p:attrName>
                                        </p:attrNameLst>
                                      </p:cBhvr>
                                      <p:tavLst>
                                        <p:tav tm="0">
                                          <p:val>
                                            <p:strVal val="0-#ppt_w/2"/>
                                          </p:val>
                                        </p:tav>
                                        <p:tav tm="100000">
                                          <p:val>
                                            <p:strVal val="#ppt_x"/>
                                          </p:val>
                                        </p:tav>
                                      </p:tavLst>
                                    </p:anim>
                                    <p:anim calcmode="lin" valueType="num">
                                      <p:cBhvr additive="base">
                                        <p:cTn id="19" dur="750" fill="hold"/>
                                        <p:tgtEl>
                                          <p:spTgt spid="46"/>
                                        </p:tgtEl>
                                        <p:attrNameLst>
                                          <p:attrName>ppt_y</p:attrName>
                                        </p:attrNameLst>
                                      </p:cBhvr>
                                      <p:tavLst>
                                        <p:tav tm="0">
                                          <p:val>
                                            <p:strVal val="#ppt_y"/>
                                          </p:val>
                                        </p:tav>
                                        <p:tav tm="100000">
                                          <p:val>
                                            <p:strVal val="#ppt_y"/>
                                          </p:val>
                                        </p:tav>
                                      </p:tavLst>
                                    </p:anim>
                                  </p:childTnLst>
                                </p:cTn>
                              </p:par>
                            </p:childTnLst>
                          </p:cTn>
                        </p:par>
                        <p:par>
                          <p:cTn id="20" fill="hold">
                            <p:stCondLst>
                              <p:cond delay="1850"/>
                            </p:stCondLst>
                            <p:childTnLst>
                              <p:par>
                                <p:cTn id="21" presetID="16" presetClass="entr" presetSubtype="37"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350"/>
                            </p:stCondLst>
                            <p:childTnLst>
                              <p:par>
                                <p:cTn id="28" presetID="16" presetClass="entr" presetSubtype="42"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outHorizontal)">
                                      <p:cBhvr>
                                        <p:cTn id="30" dur="500"/>
                                        <p:tgtEl>
                                          <p:spTgt spid="34"/>
                                        </p:tgtEl>
                                      </p:cBhvr>
                                    </p:animEffect>
                                  </p:childTnLst>
                                </p:cTn>
                              </p:par>
                            </p:childTnLst>
                          </p:cTn>
                        </p:par>
                        <p:par>
                          <p:cTn id="31" fill="hold">
                            <p:stCondLst>
                              <p:cond delay="2850"/>
                            </p:stCondLst>
                            <p:childTnLst>
                              <p:par>
                                <p:cTn id="32" presetID="31"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400" fill="hold"/>
                                        <p:tgtEl>
                                          <p:spTgt spid="33"/>
                                        </p:tgtEl>
                                        <p:attrNameLst>
                                          <p:attrName>ppt_w</p:attrName>
                                        </p:attrNameLst>
                                      </p:cBhvr>
                                      <p:tavLst>
                                        <p:tav tm="0">
                                          <p:val>
                                            <p:fltVal val="0"/>
                                          </p:val>
                                        </p:tav>
                                        <p:tav tm="100000">
                                          <p:val>
                                            <p:strVal val="#ppt_w"/>
                                          </p:val>
                                        </p:tav>
                                      </p:tavLst>
                                    </p:anim>
                                    <p:anim calcmode="lin" valueType="num">
                                      <p:cBhvr>
                                        <p:cTn id="35" dur="400" fill="hold"/>
                                        <p:tgtEl>
                                          <p:spTgt spid="33"/>
                                        </p:tgtEl>
                                        <p:attrNameLst>
                                          <p:attrName>ppt_h</p:attrName>
                                        </p:attrNameLst>
                                      </p:cBhvr>
                                      <p:tavLst>
                                        <p:tav tm="0">
                                          <p:val>
                                            <p:fltVal val="0"/>
                                          </p:val>
                                        </p:tav>
                                        <p:tav tm="100000">
                                          <p:val>
                                            <p:strVal val="#ppt_h"/>
                                          </p:val>
                                        </p:tav>
                                      </p:tavLst>
                                    </p:anim>
                                    <p:anim calcmode="lin" valueType="num">
                                      <p:cBhvr>
                                        <p:cTn id="36" dur="400" fill="hold"/>
                                        <p:tgtEl>
                                          <p:spTgt spid="33"/>
                                        </p:tgtEl>
                                        <p:attrNameLst>
                                          <p:attrName>style.rotation</p:attrName>
                                        </p:attrNameLst>
                                      </p:cBhvr>
                                      <p:tavLst>
                                        <p:tav tm="0">
                                          <p:val>
                                            <p:fltVal val="90"/>
                                          </p:val>
                                        </p:tav>
                                        <p:tav tm="100000">
                                          <p:val>
                                            <p:fltVal val="0"/>
                                          </p:val>
                                        </p:tav>
                                      </p:tavLst>
                                    </p:anim>
                                    <p:animEffect transition="in" filter="fade">
                                      <p:cBhvr>
                                        <p:cTn id="37" dur="400"/>
                                        <p:tgtEl>
                                          <p:spTgt spid="33"/>
                                        </p:tgtEl>
                                      </p:cBhvr>
                                    </p:animEffect>
                                  </p:childTnLst>
                                </p:cTn>
                              </p:par>
                            </p:childTnLst>
                          </p:cTn>
                        </p:par>
                        <p:par>
                          <p:cTn id="38" fill="hold">
                            <p:stCondLst>
                              <p:cond delay="325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300" autoRev="1" fill="hold">
                                          <p:stCondLst>
                                            <p:cond delay="0"/>
                                          </p:stCondLst>
                                        </p:cTn>
                                        <p:tgtEl>
                                          <p:spTgt spid="35"/>
                                        </p:tgtEl>
                                        <p:attrNameLst>
                                          <p:attrName>ppt_w</p:attrName>
                                        </p:attrNameLst>
                                      </p:cBhvr>
                                    </p:anim>
                                    <p:anim by="(#ppt_w*0.50)" calcmode="lin" valueType="num">
                                      <p:cBhvr>
                                        <p:cTn id="42" dur="300" decel="50000" autoRev="1" fill="hold">
                                          <p:stCondLst>
                                            <p:cond delay="0"/>
                                          </p:stCondLst>
                                        </p:cTn>
                                        <p:tgtEl>
                                          <p:spTgt spid="35"/>
                                        </p:tgtEl>
                                        <p:attrNameLst>
                                          <p:attrName>ppt_x</p:attrName>
                                        </p:attrNameLst>
                                      </p:cBhvr>
                                    </p:anim>
                                    <p:anim from="(-#ppt_h/2)" to="(#ppt_y)" calcmode="lin" valueType="num">
                                      <p:cBhvr>
                                        <p:cTn id="43" dur="600" fill="hold">
                                          <p:stCondLst>
                                            <p:cond delay="0"/>
                                          </p:stCondLst>
                                        </p:cTn>
                                        <p:tgtEl>
                                          <p:spTgt spid="35"/>
                                        </p:tgtEl>
                                        <p:attrNameLst>
                                          <p:attrName>ppt_y</p:attrName>
                                        </p:attrNameLst>
                                      </p:cBhvr>
                                    </p:anim>
                                    <p:animRot by="21600000">
                                      <p:cBhvr>
                                        <p:cTn id="44" dur="600" fill="hold">
                                          <p:stCondLst>
                                            <p:cond delay="0"/>
                                          </p:stCondLst>
                                        </p:cTn>
                                        <p:tgtEl>
                                          <p:spTgt spid="35"/>
                                        </p:tgtEl>
                                        <p:attrNameLst>
                                          <p:attrName>r</p:attrName>
                                        </p:attrNameLst>
                                      </p:cBhvr>
                                    </p:animRot>
                                  </p:childTnLst>
                                </p:cTn>
                              </p:par>
                            </p:childTnLst>
                          </p:cTn>
                        </p:par>
                        <p:par>
                          <p:cTn id="45" fill="hold">
                            <p:stCondLst>
                              <p:cond delay="4630"/>
                            </p:stCondLst>
                            <p:childTnLst>
                              <p:par>
                                <p:cTn id="46" presetID="22" presetClass="entr" presetSubtype="2"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animBg="1"/>
      <p:bldP spid="34" grpId="0" animBg="1"/>
      <p:bldP spid="35"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E4280B9-8FB9-4EB5-A896-DA915F27C786"/>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Bhbd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wYW3Sg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BhbdK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MGFt0o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MGFt0p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MGFt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GFt0oj80M7cgAAAHIAAAAcAAAAdW5pdmVyc2FsL2xvY2FsX3NldHRpbmdzLnhtbLOxr8jNUShLLSrOzM+zVTLUM1BSSM1Lzk/JzEu3VQoNcdO1UFIoLknMS0nMyc9LtVXKy1dSsLfjssnJT07MCU4tKQEqLFYoyEmsTC0KSc0FMkpS/RJzgSqf7ZnyfMmuZ9Pan6/Yr6CRnF9Qqamkb8cF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BhbdKjTA271wIAACQIAAAKQAAAHVuaXZlcnNhbC9za2luX2N1c3RvbWl6YXRpb25fc2V0dGluZ3MueG1stVprbuPIEf6/p2goWGADBNaDejnQKKDIlk2MTGlF2p5JEAgtsW0RJtkK2dKMFvqRf7lAkBMEQc4QBMhd8mP3GqlukhYpSzJpT8SxMayu+qq6Xv2Qe9GTG2jriDPf/YlwlwUW5dwNHqP+dwj1Fsxj4SSkEeVRdU+5dwOHfTGCByZoQI04CRwSOpoYjfo1NJQf1O2oXb0Lb81Bs4E6TdzAXaTjlgZjl4p+qWgwpjfqWq96ABHjhnRBA34ctVfNjb4UMIKIhtwIHPq1r+S5s0P5GVyFxHGBL+q3m+LZpVp3elM8qFlvdVp411AVRWkjraXX9dqu07nsqHWEa81WTdkNug2loaB6q1W/bO/qnUZLgbfhZRtQmviyjZqdZrOh7xq4AdJIVQd6Q9t1lMt6XQVtuHup7YbDQadWQ/V6XWnqu1ZbGQ5qCLgVwFCVrnCgoisDpb1TB2q9q6ChNhwMmzus47bWQt0Gbtdqu+ZgoNRqe+fuZ5d1155aeDqpO18BPBqCo6Mit6pHkqu3WIchMNvUX3mEUxQQn36o/Pzvv/7y93/9/Le//PLP/6AfFmy1/XUlSVCZzCl7aleeGhOBLMD6R7B6VTmSskm7soWRpSPX+VCZrzlnwcWCBRyMvQhY6BOv0v9VnDvJzIpIsg0Ny8g9kAXdq+vIT1GxRBfkMzznhBbMX5FgO2KP7GJOFk+PIVsHTiEzl9sVDT03eALu2mVHw2cVeW7EDU79nH24K57iYivoVxEV5rWxeApJemROvVRjTX5KyO1Vvu6RA9GNG7lciqp18ZwTXZFHmg9AVxXPeZkAtOSj1hHP60KcfuXArojyb5xl98iWhnklcbs8K8VW61XZfFqF7FE4Oy/3eqCf5TwG3Sd4FBbWxFNISExQKCwUpcRtcv76AWPyethLej5ogeBmm0tCkpCTwUwb30xU8/NsNL4azwbGVaWvxVWJRFl+90Oj3f1ab7WhdSWCBaGsG3U0yoMhCdaqFcMy7el4NANAPJqZ+JNd6YvfpUXHt/bIMHGln/ynNMBkiu8qffG7iOjtdIpNe2aNDB3PDGtmjm3plxG2sV7pf2ZrtCQbijhDG5d+QXxJEfRnN6Qo8lxHDoie7QZrWkCfPr5RDXM2xZY9NTTbGJuVvsXCcPsbiUzWfAnZsyQRctyIzD3qSLWQI3Jc9BfQLjdoCP7xpQuczCducFFE+1S9N8yrmT0ej6wZNvWUUunjwEF6SISm8kBT1cJTwAgJLORvE5/J7JMISPW80iDXxtX1CH5sYci1+7j04Ie/wZoJhpBMaFBAEBIHTyHrLOt+PNWFD0EhImhFougLC51c0mRDVwDbMLUxpKZmZ/BtAZNiQ+DdYAGpQxe8AN4Ntiz1Cs8G40+Q41Cb45JC449Qkh9LCn3GFtQQtgqImeqdcaWKihBlmBZIWoMLIvLd2yKyWICc8ObGZesIKMLDUCayGqOL0pos/OMtBNJQRyeqPQYGZ8u3R3dDwZTQgXWugC5oQxrWRXb9eGv8fjZUjRHWZ5Bu+vh+ZssuKZT6ZIsCxhFxNiRYUDSnC7KGStjCmOM6ckxEXprwp7X7EyI86T/fJ63L1PGn799gUq7hHbEMNsygDPYpK/6aduG2ZAZvNETk+kkrijjgzSZYGjbVqTH+NiGKXH/txV36WwTq2biywXrVjvf7q3jY/g/GWHELHhjQ0QYuKyWEYSUWSw4snl4pQcMcgrpJ3M+h4YsjaikAc5xgmAy9A+YOPJcz5A48Wg7iHg8sw4bN1j2di+NHAWFZq3HUjsdbHBI9Cif051Kd0wcG+yWPkk28kYG1S4a/SJQzW6Xc0mIb9ggMNwHzMU4qQPVcXxyiisHe3uDUFfFqkJvPPVt7jqxuz32SKwL4ee3Tl/uwh5D5kuqRKM3reFH63TsNiac4jfVOym0gngu0cKwy9fmuiFlYnWrXM001NSxOFKKeveJyUB3CJyPbmo3UgUCAMvEJXyxhFX4QB73iWPGJQMdDFfCSyVuUhIvlf//8j+IwB/bEVJRQf1sWB4pfdE38jPcHk3Ea/bEAjq0O8qLypaBgcqBKRYufr2wDEvSbHFlIvCz5zBd3XIVUQwkkYVRtW9Wub6BKLFkUbB3CXrAkyI06/QiNT+71K/0bEj5B47QZ88oCSc+L3OSlbdgfcdfccwNaUvzdK5GYvG1MZqquy7M/1KjnLp7i5deBA0xyz4c89lgGT7tWTejOB5DUcXl5TLm4pV0LWkL8vm8Im6Nr3TNhf6PiEejhPHdBE/CQeRNxtfXyLhcYxE0cpHGfh+JIn75lOaIl+5LErv9AvAjYsqRD1gnYMBGbxQQyTzvknoracbK4CeWQ8Y55sC5o8XQy0Hn6oZSmDeTVb1bBM+2F5XDMSoYypu+Jh/wm/cpf8GeIh/yWWFPGcK57adPhUFY0vY8bkDBLLxI74KGB7FIJT/qW5xEWjMS9bJSZSELIc/rMoX25NtquT5NyFrSswdUTFveC5+3LjZCZb+W0I/G9Q25gn77V8/nb4y736OnklvOAEsy6Wr4fq4CE51gJxN8fHDojpiK+XdEPFTiIkMVSdPqoghKMDxXhzvgrmlNyq7SfiXaWkZTWnBf1ZT+X7byUykB08XKqWFzs54V61Rd+6lXPRaiXwJ4OYLD25zTEkAMudLkkQnliln2ZXoXdyR3pgdyJ0SwAXwJ2AGektBIyhFxiyW1VWi3xS3Yc9pbc9eiGpq0qQ8g45/z8exFUx/nkVvmIPvBseieU0lWQ9Lp9LuZ7YIZ+UkqeyLJKDkZKFh0n80jO/ki3ShefvY1HlqO0TYt0z3Zoxg+iXj2iCnhPeb9XzS6z0KNefM16SANRwDv5Rwf/A1BLAwQUAAIACADChbdKBdmJyEoNAADVIQAAFwAAAHVuaXZlcnNhbC91bml2ZXJzYWwucG5n7Zr5V1Lr+sCp02lW81TXnEu9ea45lCen40CZE6drpQ1mTrXMvGGCqGgoYtN1SImilpaJnqyT4oCpmboRsENJHkTqOKDiUHEUBcGBEBWRu6nOvWvd9V3fP+AufmBvnuez3/0+z7vf53mf/ULusSP+OhuNNkIgEB1YgE8wBLIGBoF8g1y/FtTsaroxAZ5WJQX7e0MoXSaToLAm9mDgQQikjrBp+dy3oLwhISA0CQLRZWo+q1jIivNgOzjM5+CJy5GS4aN5tvIB1gdZ0dzqudX1Ouf16/VTvyOe3Pz997tzLujn7wxY865680855y0tXv1z7db1O3xubykzVl/5Wfr3/RtU2Okumfsi6UfFp9IHFz2PJ20P/1RMqZRSRFK3iFJKZUvdgywuVI2VrSinkSMZiuGaplGcMWjSWSc/WcVKkOl5M4QfUQ+6/IxkqNHWVGbnnzOGeak+dad4g4orjVX29XirKOysr/sqUG5DB2X84Wd6vRu/BpSa7SsJQwviKPXgrX+LE37gN0i4i8UG8HQgx0oj7SJqjjcCVoPHLVqgBVqgBVqgBVqgBVqgBVqgBVqgBVqgBVqgBVrwvwdQAnP1AkuzZfoe2ArTaLytNFuK6+9o9g53+nyn2W7c8v+Dj+F3/mjgevFbP/1++KF1KTZR9saScAm3LDAfRYlQvYIqViihKUwXvLIPOZIleWFeezNteayJoZIE8Vuc4jk/jE8jlJUVrMzfJMuPLTv8zTOeY2ZeruOvSy+vZIURqGFmmqZimmKEGs0YYuQMdtXEiAswp7rDG+MXDvUkpb2ZMxdPBMwNJXEb9WaOhIAtSvKWOEhcQy8+DFCvKF2m6UppPE/9QS+z32P21dYwrpdyKl7gRmoaSROPA5mLY4VIQxeog9OwB+IUd+C+VECA0mOGmlfeCuXVvDcxQyz6pFnGp3ckNiYoicbIVz+ZslsLafOSxywafdMx0/kD9znbs+oigOH9XMJnj+z6OBGQeHLTCU8pAmNf5uzMmMUjL7l4UGcPp45mKOJ5J8+SxXHXW7HisNHBSPtywX74cIgJGb3CNF+ZufA9ecu+krw50jRW2Nl2UtYbwwnrxqPkQMXMMUE7V9ZKkjolGirq4oAzfYAqzY63gKGzE0Web0UvJBqbqukB6VN1rEEuIe53O2X1w9hAkRu90yGQcMtq+DpgA4y51Q5WVON7gWp8F6IoNP5sqvGzRmFb67kzTeg3EhSqcUT4/lh60Ikd5NLCXY+unfYMkSf9s2a2GP/G8WkVj9nfUFHGbOWxXBiLHOfnm2Npfl3p5o2bBcKI7l5HAk9GtugIqVs3SJ7/yzeQ9/BKz1tULj6u+7Mh8aIWaYHKw4eYZJT9VxMjJ7hl+shbzzxPGP1HebFtKfXmBnRLfohc1s9+7N2es227cfv+mFYzmwO2io3kzOk0BDcNX6zwEgnTSNKHiFfERYA9f3LqaspN2msIpLlIFL59OLbdSVSQ2cdpcG60SwgVWuvD7P9x6VmK4II8ULUciCt37mSNbCyOVAzhA+o3r5XLHPff26fai2h4iIu64Sp2SnyndE0GMgjTFoBC8LdkhQ6kTR6cHVm96GF1ePjH+2hZdZBpSredus6HuMnIuHq4eSDREn3KuN0pcuciHM0d5hnCAL6DRccHQLkW8j4tVJb7k/uXdidVDwQIU5NDVi0/170cxBuLttxseEo+ECy8NtHl+/Ji764fku4XcWHBPMIh+G/YI8TQQKhuyN8E2F3o4eaaczw3WArNzz7NPPuINRjGCb202XZjifCVk7iPCY4rZwQr46R4moji8qzYH96iDN7ZcX1Nv4PZXCmWl5+MY6YX7006jWhNNGos2fOXfOHTkjx9bxvvHlmwftyNav1AUeKrG5gSgOTmdeL+fWFo1s0BOu8NRvo4spDlUeBuR2yd+22PRE7FWX8ZkAQRo+JyuajvtaZn+6VCB1/ipkqdrrpZTMHYI12ma+eFi6MSFAYewftgG+NzZx/l11c7QtKR+WLh1qZbVxyfPiyl6u8XLQFD23eKMNMUByGNAHD0I3UxtlRvji96mtXQ49DIUKumY+kKLkD/2ukdqCIs6q2dShTCANzoXnu4ApyCOhqPW2RHIXCzeVFTNNLcsow72opfwpSU98T3NgPht/jlYQYNiJIMUV2PYxcPzzrNDlJTxioyU+HYGsYSJpLwC6KJUstVyTwOC0MNmL5dRy2IEGsezdxdnjcj40LV6tQVCcNgnH0kdRQCqY4i5ZUpsZcrGrL0N4qSRKFMPpJBU6SIDrcZQb3E9orLi++v673gESCofERGJ4CZN2Sa2NiEd/LwDs7UR+0hByofFWBskd/eNWpf6nfqUfXuF6JHZHdzrNo6QLfP8Z4VI+hTn/0FaLIud0ksM7pnr/PQ4dd3FgF92LiOYqNRKW5pcn5J3wV+Hxk7yc1ckaUUYRzwRU1ZG/8qe54t6usAH0rpvp45vLjrplU0NrbzODvi0XmfspjNRuJUHuBOSItPFp83uLPGtUWqcp0yal+Q1ncPu0Ag4hTDTM7TrLG1S/3UxzipBQwjaeSBviQcY1J0VHWpr018/G5P6jLdfJqOXBj2UHYyT4/LfIiOfYL7uBZdNtkCRnMG0PV5AauLwxU4kxSdaGzqwKTUGHIFLfYyMKvKGrxfi5c7fvSXLB4TCPELg28c2BfbJclMk7XtI9YC7G5LC1u9l24nvty95xj7DKGmoHZ+2XUP0TY7ZmLHuYosDPfeANjPZF+HvUWHbqaSP+p81FPeM//tvioxPNxFL4H6Xy71Zdh79IUyXScn+nPMrz7OurkO7UUc9CtGllNq8aqB1sI3OXvQobK+Y9mP82dZXwfPSIQijFHGPPYQO9mh8JZxfpFeA3lW1nzQKncsYaI5b6Kg/PiqJ5HV0IWXes5Q5QDXmQBdWbAzwy184HgqhhpIfrZXVWD6eBa3Q0D9OnH4lgSP33HOHn46shIryzWboy1xU/qO1146ru95hjyU6fVo0rXnwqLB2Vvvau6GunC9nPLHdgiDyJm8vX2cBYVHVPnqwzqWeznCaMP2JdpUQHAtHkGasiDaYuc6rB+aqyb8+VuCHXoaPFSfuvkX4YNF5VS794zPNpw+4hKVoslGZ4cjM+S98w0f9sH7G6/S861iTHY3LIudsy9NcNOfFKPX//YIQDuKxwfKs+pMZCU7nUy2wuB6RUbwQTdd/CF81nFf4tepc/7R/LYWcDkd3Ps7+WJcifTFFbVohEAK+oO1l2CsNiskSemrIKcZYBVQrwKDxSgl/ufUO+dNbI4z169zSs7m2yLTpw4GMxOR96LR4mgwVx/VkUVT4kf32Vp2tOYf8r19Btpo/5MqXJY/Rmnbj6AWWxB74srCzJU5VnfB1ToufQfH8caUjDadgZR9zHNArMwVMhJet878uonPrHQNU10TjziwJkYIseSo249PpAr+zCFLGfMDsUKv2YtkvCyirsxrK28/m3HguLEKrcqxlstCxxdtjPLF/gdca78EL5nVGG6O7g+MgM6vJs9GGxbAi86A183NFKHcG+08KcZiRdnLf1TwvGm7AXkdIcCRvLW+zy2gQP9JyRAvKjOjChd5Sz15NBPATDzKHsQnSLERO96fGlaO7RhWogqXfjnFsKKi/p1VZ7rcp5+X6vMonzNWY7qM48JHo3Jq7YhYU2DsQYZaOTqKy/Ncd7syko0XAYiSpymCRWkqI52fHK4Tse3PG89u+7z0LF2e/KVwkJsb11eTDU6oInBiJknSXO8FOLYopVRkrvkv/Ap79iRdJUE2daOE4jJIk+jLqJW/1YQOjx1N8OzDnQqvQpiCY9FXuVLEweg1GPoQcwMSPdFBV8LQ04XRydOs4xOaEBePPSZ4AW8XYZSiL9eLwEotjvdynw8RltocSLp+viWI5uGQy4ynvLDfmFAlVSXm136EkgGCZq4040TF2/6zdPshW2f9qMus72C75eVY6tamlRUFg9FyMALqwOLlhomPruIaj4Sb/ukzOvysoqT17wae81vAXLNo43V9ZAMQUwquuZwYxCYTUxhFhDicjWUvs6ArKOrB5vydyiE0L+JhlHqJJ1nrmvoCqpo82vTtKgR6mqZ4AXpVnFbIAiRfTaPDa9VSmeBMj5srMFbSu3+4NS6Ii2oaEqKTrVoqnaRv6z+1faN3SRP9zlnJX0MvU7TQdnzZ+mQTxpBlthryzCsOCu3YxW+JG3k8vi2qwAy06WPe1P3tCs2P/9zAubuly0/wFszuo1Aa6enTGgzAB4v09+KTURU1++6ZACRq37ET7OSbDofBEm7sxOj60l8x9BjKRJDQmszcLEo0DMCtyEqReocqUKvBur6NJLGJZ5p97JcMienLLNcQqxZ7TexzNM9I1d3WAFDa0TJN1R5y9/96GyhVL8e6r/78OlDhlShgOzAu+WvEcINef8SyEKq++B/xkmP/w8//MKBU5vU8w1s5LYuj1HBrjep0lWhXdLMhDL6gYKhpi2CkDj7QdNBXtuSPvq3WechRr8qNexPsvfnqikYP8z3iQ/E+e+1fUEsDBBQAAgAIAMKFt0orC8BtSgAAAGsAAAAbAAAAdW5pdmVyc2FsL3VuaXZlcnNhbC5wbmcueG1ss7GvyM1RKEstKs7Mz7NVMtQzULK34+WyKShKLctMLVeoAIoZ6RlAgJJCJSq3PDOlJAMoZGBujBDMSM1MzyixVbIwMIUL6gPNBABQSwECAAAUAAIACABDlFdHDcAxHsABAADaAwAADwAAAAAAAAABAAAAAAAAAAAAbm9uZS9wbGF5ZXIueG1sUEsBAgAAFAACAAgAwYW3ShUOrShkBAAABxEAAB0AAAAAAAAAAQAAAAAA7QEAAHVuaXZlcnNhbC9jb21tb25fbWVzc2FnZXMubG5nUEsBAgAAFAACAAgAwYW3Sgh+CyMpAwAAhgwAACcAAAAAAAAAAQAAAAAAjAYAAHVuaXZlcnNhbC9mbGFzaF9wdWJsaXNoaW5nX3NldHRpbmdzLnhtbFBLAQIAABQAAgAIAMGFt0q1/AlkugIAAFUKAAAhAAAAAAAAAAEAAAAAAPoJAAB1bml2ZXJzYWwvZmxhc2hfc2tpbl9zZXR0aW5ncy54bWxQSwECAAAUAAIACADBhbdKKpYPZ/4CAACXCwAAJgAAAAAAAAABAAAAAADzDAAAdW5pdmVyc2FsL2h0bWxfcHVibGlzaGluZ19zZXR0aW5ncy54bWxQSwECAAAUAAIACADBhbdKaHFSkZoBAAAfBgAAHwAAAAAAAAABAAAAAAA1EAAAdW5pdmVyc2FsL2h0bWxfc2tpbl9zZXR0aW5ncy5qc1BLAQIAABQAAgAIAMGFt0o9PC/RwQAAAOUBAAAaAAAAAAAAAAEAAAAAAAwSAAB1bml2ZXJzYWwvaTE4bl9wcmVzZXRzLnhtbFBLAQIAABQAAgAIAMGFt0oj80M7cgAAAHIAAAAcAAAAAAAAAAEAAAAAAAUTAAB1bml2ZXJzYWwvbG9jYWxfc2V0dGluZ3MueG1sUEsBAgAAFAACAAgARJRXRyO0Tvv7AgAAsAgAABQAAAAAAAAAAQAAAAAAsRMAAHVuaXZlcnNhbC9wbGF5ZXIueG1sUEsBAgAAFAACAAgAwYW3So0wNu9cCAAAkCAAACkAAAAAAAAAAQAAAAAA3hYAAHVuaXZlcnNhbC9za2luX2N1c3RvbWl6YXRpb25fc2V0dGluZ3MueG1sUEsBAgAAFAACAAgAwoW3SgXZichKDQAA1SEAABcAAAAAAAAAAAAAAAAAgR8AAHVuaXZlcnNhbC91bml2ZXJzYWwucG5nUEsBAgAAFAACAAgAwoW3SisLwG1KAAAAawAAABsAAAAAAAAAAQAAAAAAAC0AAHVuaXZlcnNhbC91bml2ZXJzYWwucG5nLnhtbFBLBQYAAAAADAAMAIYDAACDLQAAAAA="/>
  <p:tag name="ISPRING_SCORM_ENDPOINT" val="&lt;endpoint&gt;&lt;enable&gt;0&lt;/enable&gt;&lt;lrs&gt;http://&lt;/lrs&gt;&lt;auth&gt;0&lt;/auth&gt;&lt;login&gt;&lt;/login&gt;&lt;password&gt;&lt;/password&gt;&lt;key&gt;&lt;/key&gt;&lt;name&gt;&lt;/name&gt;&lt;email&gt;&lt;/email&gt;&lt;/endpoint&gt;&#10;"/>
  <p:tag name="ISPRING_PRESENTATION_TITLE" val="ZSJ115"/>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A000120151030A03KPBG</Template>
  <TotalTime>22149</TotalTime>
  <Words>5619</Words>
  <Application>Microsoft Office PowerPoint</Application>
  <PresentationFormat>自定义</PresentationFormat>
  <Paragraphs>325</Paragraphs>
  <Slides>46</Slides>
  <Notes>46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46</vt:i4>
      </vt:variant>
    </vt:vector>
  </HeadingPairs>
  <TitlesOfParts>
    <vt:vector size="51" baseType="lpstr">
      <vt:lpstr>Arial</vt:lpstr>
      <vt:lpstr>宋体</vt:lpstr>
      <vt:lpstr>等线</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0</Manager>
  <Company>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subject>0</dc:subject>
  <dc:creator>lhj;Y</dc:creator>
  <cp:keywords>0</cp:keywords>
  <dc:description>0</dc:description>
  <cp:lastModifiedBy>系统管理员</cp:lastModifiedBy>
  <cp:revision>8</cp:revision>
  <dcterms:created xsi:type="dcterms:W3CDTF">2016-10-22T14:00:08Z</dcterms:created>
  <dcterms:modified xsi:type="dcterms:W3CDTF">2019-01-15T14:55:03Z</dcterms:modified>
  <cp:category>0</cp:category>
  <cp:version>0</cp:version>
</cp:coreProperties>
</file>